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12" r:id="rId2"/>
    <p:sldId id="256" r:id="rId3"/>
    <p:sldId id="257" r:id="rId4"/>
    <p:sldId id="261" r:id="rId5"/>
    <p:sldId id="262" r:id="rId6"/>
    <p:sldId id="298" r:id="rId7"/>
    <p:sldId id="297" r:id="rId8"/>
    <p:sldId id="296" r:id="rId9"/>
    <p:sldId id="263" r:id="rId10"/>
    <p:sldId id="303" r:id="rId11"/>
    <p:sldId id="302" r:id="rId12"/>
    <p:sldId id="301" r:id="rId13"/>
    <p:sldId id="300" r:id="rId14"/>
    <p:sldId id="304" r:id="rId15"/>
    <p:sldId id="299" r:id="rId16"/>
    <p:sldId id="264" r:id="rId17"/>
    <p:sldId id="305" r:id="rId18"/>
    <p:sldId id="265" r:id="rId19"/>
    <p:sldId id="266" r:id="rId20"/>
    <p:sldId id="267" r:id="rId21"/>
    <p:sldId id="308" r:id="rId22"/>
    <p:sldId id="307" r:id="rId23"/>
    <p:sldId id="306" r:id="rId24"/>
    <p:sldId id="268" r:id="rId25"/>
    <p:sldId id="309" r:id="rId26"/>
    <p:sldId id="269" r:id="rId27"/>
    <p:sldId id="270" r:id="rId28"/>
    <p:sldId id="271" r:id="rId29"/>
    <p:sldId id="272" r:id="rId30"/>
    <p:sldId id="273" r:id="rId31"/>
    <p:sldId id="274" r:id="rId32"/>
    <p:sldId id="275" r:id="rId33"/>
    <p:sldId id="276" r:id="rId34"/>
    <p:sldId id="277" r:id="rId35"/>
    <p:sldId id="278" r:id="rId36"/>
    <p:sldId id="279" r:id="rId37"/>
    <p:sldId id="310" r:id="rId38"/>
    <p:sldId id="280" r:id="rId39"/>
    <p:sldId id="281" r:id="rId40"/>
    <p:sldId id="311" r:id="rId41"/>
    <p:sldId id="282" r:id="rId42"/>
    <p:sldId id="283" r:id="rId43"/>
    <p:sldId id="285" r:id="rId44"/>
    <p:sldId id="288" r:id="rId45"/>
    <p:sldId id="289" r:id="rId46"/>
    <p:sldId id="290" r:id="rId47"/>
    <p:sldId id="291" r:id="rId48"/>
    <p:sldId id="292" r:id="rId49"/>
    <p:sldId id="293" r:id="rId50"/>
    <p:sldId id="294" r:id="rId51"/>
    <p:sldId id="295"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65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91402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406017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378792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35498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792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193568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517388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404739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413480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AC529CD-E3CD-46C4-90B5-48B2A1FDEC47}" type="datetimeFigureOut">
              <a:rPr lang="zh-CN" altLang="en-US" smtClean="0"/>
              <a:t>2020/9/5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866111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7AC529CD-E3CD-46C4-90B5-48B2A1FDEC47}"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79823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AC529CD-E3CD-46C4-90B5-48B2A1FDEC47}" type="datetimeFigureOut">
              <a:rPr lang="zh-CN" altLang="en-US" smtClean="0"/>
              <a:t>2020/9/5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C478468-585F-461A-B9EB-884E05922CEE}"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435743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97279" y="758952"/>
            <a:ext cx="10777563" cy="3566160"/>
          </a:xfrm>
        </p:spPr>
        <p:txBody>
          <a:bodyPr/>
          <a:lstStyle/>
          <a:p>
            <a:pPr algn="ctr"/>
            <a:r>
              <a:rPr lang="zh-CN" altLang="en-US" dirty="0" smtClean="0"/>
              <a:t>第</a:t>
            </a:r>
            <a:r>
              <a:rPr lang="en-US" altLang="zh-CN" dirty="0" smtClean="0"/>
              <a:t>4</a:t>
            </a:r>
            <a:r>
              <a:rPr lang="zh-CN" altLang="en-US" dirty="0" smtClean="0"/>
              <a:t>章</a:t>
            </a:r>
            <a:r>
              <a:rPr lang="en-US" altLang="zh-CN" dirty="0" smtClean="0"/>
              <a:t/>
            </a:r>
            <a:br>
              <a:rPr lang="en-US" altLang="zh-CN" dirty="0" smtClean="0"/>
            </a:br>
            <a:r>
              <a:rPr lang="en-US" altLang="zh-CN" dirty="0" smtClean="0"/>
              <a:t/>
            </a:r>
            <a:br>
              <a:rPr lang="en-US" altLang="zh-CN" dirty="0" smtClean="0"/>
            </a:br>
            <a:r>
              <a:rPr lang="zh-CN" altLang="en-US" dirty="0" smtClean="0"/>
              <a:t>电子表格系统</a:t>
            </a:r>
            <a:r>
              <a:rPr lang="en-US" altLang="zh-CN" dirty="0" smtClean="0"/>
              <a:t>Excel 2016</a:t>
            </a:r>
            <a:endParaRPr lang="zh-CN" altLang="en-US" dirty="0"/>
          </a:p>
        </p:txBody>
      </p:sp>
    </p:spTree>
    <p:extLst>
      <p:ext uri="{BB962C8B-B14F-4D97-AF65-F5344CB8AC3E}">
        <p14:creationId xmlns:p14="http://schemas.microsoft.com/office/powerpoint/2010/main" val="276333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4.1.5</a:t>
            </a:r>
            <a:r>
              <a:rPr lang="zh-CN" altLang="en-US" b="1" kern="2200" dirty="0">
                <a:latin typeface="Times New Roman" panose="02020603050405020304" pitchFamily="18" charset="0"/>
                <a:ea typeface="等线" panose="02010600030101010101" pitchFamily="2" charset="-122"/>
              </a:rPr>
              <a:t> 输入和编辑数据</a:t>
            </a:r>
            <a:endParaRPr lang="zh-CN" altLang="en-US" dirty="0"/>
          </a:p>
        </p:txBody>
      </p:sp>
      <p:sp>
        <p:nvSpPr>
          <p:cNvPr id="3" name="文本占位符 2"/>
          <p:cNvSpPr>
            <a:spLocks noGrp="1"/>
          </p:cNvSpPr>
          <p:nvPr>
            <p:ph type="body" idx="1"/>
          </p:nvPr>
        </p:nvSpPr>
        <p:spPr/>
        <p:txBody>
          <a:bodyPr/>
          <a:lstStyle/>
          <a:p>
            <a:pPr lvl="1"/>
            <a:r>
              <a:rPr lang="en-US" altLang="zh-CN" b="1" dirty="0">
                <a:latin typeface="Times New Roman" panose="02020603050405020304" pitchFamily="18" charset="0"/>
                <a:ea typeface="等线" panose="02010600030101010101" pitchFamily="2" charset="-122"/>
              </a:rPr>
              <a:t>2. </a:t>
            </a:r>
            <a:r>
              <a:rPr lang="zh-CN" altLang="en-US" b="1" dirty="0">
                <a:latin typeface="Times New Roman" panose="02020603050405020304" pitchFamily="18" charset="0"/>
                <a:ea typeface="等线" panose="02010600030101010101" pitchFamily="2" charset="-122"/>
              </a:rPr>
              <a:t>文本（字符或文字）型数据及输入</a:t>
            </a:r>
          </a:p>
          <a:p>
            <a:pPr lvl="2"/>
            <a:r>
              <a:rPr lang="zh-CN" altLang="en-US" sz="1600" b="1" dirty="0">
                <a:latin typeface="等线 Light" panose="02010600030101010101" pitchFamily="2" charset="-122"/>
                <a:ea typeface="等线 Light" panose="02010600030101010101" pitchFamily="2" charset="-122"/>
              </a:rPr>
              <a:t>在</a:t>
            </a:r>
            <a:r>
              <a:rPr lang="en-US" altLang="zh-CN" sz="1600" b="1" dirty="0">
                <a:latin typeface="等线 Light" panose="02010600030101010101" pitchFamily="2" charset="-122"/>
                <a:ea typeface="等线 Light" panose="02010600030101010101" pitchFamily="2" charset="-122"/>
              </a:rPr>
              <a:t>Excel 2016</a:t>
            </a:r>
            <a:r>
              <a:rPr lang="zh-CN" altLang="en-US" sz="1600" b="1" dirty="0">
                <a:latin typeface="等线 Light" panose="02010600030101010101" pitchFamily="2" charset="-122"/>
                <a:ea typeface="等线 Light" panose="02010600030101010101" pitchFamily="2" charset="-122"/>
              </a:rPr>
              <a:t>中，文本可以是字母、汉字、数字、空格和其他字符，也可以是它们的组合。在默认状态下，所有文字型数据在单元格中均左对齐。输入时注意以下两点：</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）在当前单元格中，一般文字（如字母、汉字等）直接输入即可。</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）如果把数字、公式等作为文本输入（如身份证号码、电话号码、</a:t>
            </a:r>
            <a:r>
              <a:rPr lang="en-US" altLang="zh-CN" sz="1600" b="1" dirty="0">
                <a:latin typeface="等线 Light" panose="02010600030101010101" pitchFamily="2" charset="-122"/>
                <a:ea typeface="等线 Light" panose="02010600030101010101" pitchFamily="2" charset="-122"/>
              </a:rPr>
              <a:t>=3+5</a:t>
            </a:r>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2/3</a:t>
            </a:r>
            <a:r>
              <a:rPr lang="zh-CN" altLang="en-US" sz="1600" b="1" dirty="0">
                <a:latin typeface="等线 Light" panose="02010600030101010101" pitchFamily="2" charset="-122"/>
                <a:ea typeface="等线 Light" panose="02010600030101010101" pitchFamily="2" charset="-122"/>
              </a:rPr>
              <a:t>等），应先输入一个半角字符的单引号“’”，再输入相应的字符</a:t>
            </a:r>
            <a:r>
              <a:rPr lang="zh-CN" altLang="en-US" sz="1600" b="1" dirty="0" smtClean="0">
                <a:latin typeface="等线 Light" panose="02010600030101010101" pitchFamily="2" charset="-122"/>
                <a:ea typeface="等线 Light" panose="02010600030101010101" pitchFamily="2" charset="-122"/>
              </a:rPr>
              <a:t>。</a:t>
            </a:r>
            <a:endParaRPr lang="zh-CN" altLang="en-US" sz="1600" dirty="0"/>
          </a:p>
        </p:txBody>
      </p:sp>
    </p:spTree>
    <p:extLst>
      <p:ext uri="{BB962C8B-B14F-4D97-AF65-F5344CB8AC3E}">
        <p14:creationId xmlns:p14="http://schemas.microsoft.com/office/powerpoint/2010/main" val="393943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4.1.5</a:t>
            </a:r>
            <a:r>
              <a:rPr lang="zh-CN" altLang="en-US" b="1" kern="2200" dirty="0">
                <a:latin typeface="Times New Roman" panose="02020603050405020304" pitchFamily="18" charset="0"/>
                <a:ea typeface="等线" panose="02010600030101010101" pitchFamily="2" charset="-122"/>
              </a:rPr>
              <a:t> 输入和编辑数据</a:t>
            </a:r>
            <a:endParaRPr lang="zh-CN" altLang="en-US" dirty="0"/>
          </a:p>
        </p:txBody>
      </p:sp>
      <p:sp>
        <p:nvSpPr>
          <p:cNvPr id="3" name="文本占位符 2"/>
          <p:cNvSpPr>
            <a:spLocks noGrp="1"/>
          </p:cNvSpPr>
          <p:nvPr>
            <p:ph type="body" idx="1"/>
          </p:nvPr>
        </p:nvSpPr>
        <p:spPr>
          <a:xfrm>
            <a:off x="185351" y="1845733"/>
            <a:ext cx="11714205" cy="4641564"/>
          </a:xfrm>
        </p:spPr>
        <p:txBody>
          <a:bodyPr>
            <a:normAutofit fontScale="85000" lnSpcReduction="10000"/>
          </a:bodyPr>
          <a:lstStyle/>
          <a:p>
            <a:pPr lvl="1"/>
            <a:r>
              <a:rPr lang="en-US" altLang="zh-CN" sz="2300" b="1" dirty="0">
                <a:latin typeface="Times New Roman" panose="02020603050405020304" pitchFamily="18" charset="0"/>
                <a:ea typeface="等线" panose="02010600030101010101" pitchFamily="2" charset="-122"/>
              </a:rPr>
              <a:t>3. </a:t>
            </a:r>
            <a:r>
              <a:rPr lang="zh-CN" altLang="en-US" sz="2300" b="1" dirty="0">
                <a:latin typeface="Times New Roman" panose="02020603050405020304" pitchFamily="18" charset="0"/>
                <a:ea typeface="等线" panose="02010600030101010101" pitchFamily="2" charset="-122"/>
              </a:rPr>
              <a:t>数字（值）型数据及输入</a:t>
            </a:r>
          </a:p>
          <a:p>
            <a:pPr lvl="2"/>
            <a:r>
              <a:rPr lang="zh-CN" altLang="en-US" sz="1700" b="1" dirty="0" smtClean="0">
                <a:latin typeface="等线 Light" panose="02010600030101010101" pitchFamily="2" charset="-122"/>
                <a:ea typeface="等线 Light" panose="02010600030101010101" pitchFamily="2" charset="-122"/>
              </a:rPr>
              <a:t>数字型</a:t>
            </a:r>
            <a:r>
              <a:rPr lang="zh-CN" altLang="en-US" sz="1700" b="1" dirty="0">
                <a:latin typeface="等线 Light" panose="02010600030101010101" pitchFamily="2" charset="-122"/>
                <a:ea typeface="等线 Light" panose="02010600030101010101" pitchFamily="2" charset="-122"/>
              </a:rPr>
              <a:t>数据除了数字</a:t>
            </a:r>
            <a:r>
              <a:rPr lang="en-US" altLang="zh-CN" sz="1700" b="1" dirty="0">
                <a:latin typeface="Times New Roman" panose="02020603050405020304" pitchFamily="18" charset="0"/>
                <a:ea typeface="等线 Light" panose="02010600030101010101" pitchFamily="2" charset="-122"/>
              </a:rPr>
              <a:t>0</a:t>
            </a:r>
            <a:r>
              <a:rPr lang="zh-CN" altLang="en-US" sz="1700" b="1" dirty="0">
                <a:latin typeface="Arial" panose="020B0604020202020204" pitchFamily="34" charset="0"/>
                <a:ea typeface="等线 Light" panose="02010600030101010101" pitchFamily="2" charset="-122"/>
              </a:rPr>
              <a:t> </a:t>
            </a:r>
            <a:r>
              <a:rPr lang="zh-CN" altLang="en-US"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9 </a:t>
            </a:r>
            <a:r>
              <a:rPr lang="zh-CN" altLang="en-US" sz="1700" b="1" dirty="0">
                <a:latin typeface="等线 Light" panose="02010600030101010101" pitchFamily="2" charset="-122"/>
                <a:ea typeface="等线 Light" panose="02010600030101010101" pitchFamily="2" charset="-122"/>
              </a:rPr>
              <a:t>外，还包括</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（正号）、</a:t>
            </a:r>
            <a:r>
              <a:rPr lang="en-US" altLang="zh-CN" sz="1700" b="1" dirty="0">
                <a:latin typeface="Times New Roman" panose="02020603050405020304" pitchFamily="18" charset="0"/>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（负号）、（、）、，（千分位号）、</a:t>
            </a:r>
            <a:r>
              <a:rPr lang="en-US" altLang="zh-CN" sz="1700" b="1" dirty="0">
                <a:latin typeface="Times New Roman" panose="02020603050405020304" pitchFamily="18" charset="0"/>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（小数点）、</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E</a:t>
            </a:r>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e </a:t>
            </a:r>
            <a:r>
              <a:rPr lang="zh-CN" altLang="en-US" sz="1700" b="1" dirty="0">
                <a:latin typeface="等线 Light" panose="02010600030101010101" pitchFamily="2" charset="-122"/>
                <a:ea typeface="等线 Light" panose="02010600030101010101" pitchFamily="2" charset="-122"/>
              </a:rPr>
              <a:t>等特殊字符。</a:t>
            </a:r>
          </a:p>
          <a:p>
            <a:pPr lvl="2"/>
            <a:r>
              <a:rPr lang="zh-CN" altLang="en-US" sz="1700" b="1" dirty="0">
                <a:latin typeface="等线 Light" panose="02010600030101010101" pitchFamily="2" charset="-122"/>
                <a:ea typeface="等线 Light" panose="02010600030101010101" pitchFamily="2" charset="-122"/>
              </a:rPr>
              <a:t>数字型数据默认右对齐，数字与非数字的组合均作为文本型数据处理。</a:t>
            </a:r>
          </a:p>
          <a:p>
            <a:pPr lvl="2"/>
            <a:r>
              <a:rPr lang="zh-CN" altLang="en-US" sz="1700" b="1" dirty="0">
                <a:latin typeface="等线 Light" panose="02010600030101010101" pitchFamily="2" charset="-122"/>
                <a:ea typeface="等线 Light" panose="02010600030101010101" pitchFamily="2" charset="-122"/>
              </a:rPr>
              <a:t>输入数字型数据时，应注意以下几点：</a:t>
            </a:r>
          </a:p>
          <a:p>
            <a:pPr lvl="2"/>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1</a:t>
            </a:r>
            <a:r>
              <a:rPr lang="zh-CN" altLang="en-US" sz="1700" b="1" dirty="0">
                <a:latin typeface="等线 Light" panose="02010600030101010101" pitchFamily="2" charset="-122"/>
                <a:ea typeface="等线 Light" panose="02010600030101010101" pitchFamily="2" charset="-122"/>
              </a:rPr>
              <a:t>）输入分数时，应在分数前输入</a:t>
            </a:r>
            <a:r>
              <a:rPr lang="en-US" altLang="zh-CN" sz="1700" b="1" dirty="0">
                <a:latin typeface="Times New Roman" panose="02020603050405020304" pitchFamily="18" charset="0"/>
                <a:ea typeface="等线 Light" panose="02010600030101010101" pitchFamily="2" charset="-122"/>
              </a:rPr>
              <a:t>0</a:t>
            </a:r>
            <a:r>
              <a:rPr lang="zh-CN" altLang="en-US" sz="1700" b="1" dirty="0">
                <a:latin typeface="等线 Light" panose="02010600030101010101" pitchFamily="2" charset="-122"/>
                <a:ea typeface="等线 Light" panose="02010600030101010101" pitchFamily="2" charset="-122"/>
              </a:rPr>
              <a:t>（零）及一个空格，如分数</a:t>
            </a:r>
            <a:r>
              <a:rPr lang="en-US" altLang="zh-CN" sz="1700" b="1" dirty="0">
                <a:latin typeface="等线 Light" panose="02010600030101010101" pitchFamily="2" charset="-122"/>
                <a:ea typeface="等线 Light" panose="02010600030101010101" pitchFamily="2" charset="-122"/>
              </a:rPr>
              <a:t>2</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3</a:t>
            </a:r>
            <a:r>
              <a:rPr lang="zh-CN" altLang="en-US" sz="1700" b="1" dirty="0">
                <a:latin typeface="等线 Light" panose="02010600030101010101" pitchFamily="2" charset="-122"/>
                <a:ea typeface="等线 Light" panose="02010600030101010101" pitchFamily="2" charset="-122"/>
              </a:rPr>
              <a:t>应输入“</a:t>
            </a:r>
            <a:r>
              <a:rPr lang="en-US" altLang="zh-CN" sz="1700" b="1" dirty="0">
                <a:latin typeface="等线 Light" panose="02010600030101010101" pitchFamily="2" charset="-122"/>
                <a:ea typeface="等线 Light" panose="02010600030101010101" pitchFamily="2" charset="-122"/>
              </a:rPr>
              <a:t>0 2</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3”</a:t>
            </a:r>
            <a:r>
              <a:rPr lang="zh-CN" altLang="en-US" sz="1700" b="1" dirty="0">
                <a:latin typeface="等线 Light" panose="02010600030101010101" pitchFamily="2" charset="-122"/>
                <a:ea typeface="等线 Light" panose="02010600030101010101" pitchFamily="2" charset="-122"/>
              </a:rPr>
              <a:t>。如果直接输入“</a:t>
            </a:r>
            <a:r>
              <a:rPr lang="en-US" altLang="zh-CN" sz="1700" b="1" dirty="0">
                <a:latin typeface="等线 Light" panose="02010600030101010101" pitchFamily="2" charset="-122"/>
                <a:ea typeface="等线 Light" panose="02010600030101010101" pitchFamily="2" charset="-122"/>
              </a:rPr>
              <a:t>2</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3”</a:t>
            </a:r>
            <a:r>
              <a:rPr lang="zh-CN" altLang="en-US" sz="1700" b="1" dirty="0">
                <a:latin typeface="等线 Light" panose="02010600030101010101" pitchFamily="2" charset="-122"/>
                <a:ea typeface="等线 Light" panose="02010600030101010101" pitchFamily="2" charset="-122"/>
              </a:rPr>
              <a:t>或“</a:t>
            </a:r>
            <a:r>
              <a:rPr lang="en-US" altLang="zh-CN" sz="1700" b="1" dirty="0">
                <a:latin typeface="等线 Light" panose="02010600030101010101" pitchFamily="2" charset="-122"/>
                <a:ea typeface="等线 Light" panose="02010600030101010101" pitchFamily="2" charset="-122"/>
              </a:rPr>
              <a:t>02</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3”</a:t>
            </a:r>
            <a:r>
              <a:rPr lang="zh-CN" altLang="en-US" sz="1700" b="1" dirty="0">
                <a:latin typeface="等线 Light" panose="02010600030101010101" pitchFamily="2" charset="-122"/>
                <a:ea typeface="等线 Light" panose="02010600030101010101" pitchFamily="2" charset="-122"/>
              </a:rPr>
              <a:t>，则系统将把它视作日期，即</a:t>
            </a:r>
            <a:r>
              <a:rPr lang="en-US" altLang="zh-CN" sz="1700" b="1" dirty="0">
                <a:latin typeface="等线 Light" panose="02010600030101010101" pitchFamily="2" charset="-122"/>
                <a:ea typeface="等线 Light" panose="02010600030101010101" pitchFamily="2" charset="-122"/>
              </a:rPr>
              <a:t>2</a:t>
            </a:r>
            <a:r>
              <a:rPr lang="zh-CN" altLang="en-US" sz="1700" b="1" dirty="0">
                <a:latin typeface="等线 Light" panose="02010600030101010101" pitchFamily="2" charset="-122"/>
                <a:ea typeface="等线 Light" panose="02010600030101010101" pitchFamily="2" charset="-122"/>
              </a:rPr>
              <a:t>月</a:t>
            </a:r>
            <a:r>
              <a:rPr lang="en-US" altLang="zh-CN" sz="1700" b="1" dirty="0">
                <a:latin typeface="等线 Light" panose="02010600030101010101" pitchFamily="2" charset="-122"/>
                <a:ea typeface="等线 Light" panose="02010600030101010101" pitchFamily="2" charset="-122"/>
              </a:rPr>
              <a:t>3</a:t>
            </a:r>
            <a:r>
              <a:rPr lang="zh-CN" altLang="en-US" sz="1700" b="1" dirty="0">
                <a:latin typeface="等线 Light" panose="02010600030101010101" pitchFamily="2" charset="-122"/>
                <a:ea typeface="等线 Light" panose="02010600030101010101" pitchFamily="2" charset="-122"/>
              </a:rPr>
              <a:t>日。</a:t>
            </a:r>
          </a:p>
          <a:p>
            <a:pPr lvl="2"/>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2</a:t>
            </a:r>
            <a:r>
              <a:rPr lang="zh-CN" altLang="en-US" sz="1700" b="1" dirty="0">
                <a:latin typeface="等线 Light" panose="02010600030101010101" pitchFamily="2" charset="-122"/>
                <a:ea typeface="等线 Light" panose="02010600030101010101" pitchFamily="2" charset="-122"/>
              </a:rPr>
              <a:t>）输入负数时，应在负数前输入负号，或将其置于括号中。如</a:t>
            </a:r>
            <a:r>
              <a:rPr lang="en-US" altLang="zh-CN" sz="1700" b="1" dirty="0">
                <a:latin typeface="Times New Roman" panose="02020603050405020304" pitchFamily="18" charset="0"/>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8</a:t>
            </a:r>
            <a:r>
              <a:rPr lang="zh-CN" altLang="en-US" sz="1700" b="1" dirty="0">
                <a:latin typeface="等线 Light" panose="02010600030101010101" pitchFamily="2" charset="-122"/>
                <a:ea typeface="等线 Light" panose="02010600030101010101" pitchFamily="2" charset="-122"/>
              </a:rPr>
              <a:t>应输入“</a:t>
            </a:r>
            <a:r>
              <a:rPr lang="en-US" altLang="zh-CN" sz="1700" b="1" dirty="0">
                <a:latin typeface="Times New Roman" panose="02020603050405020304" pitchFamily="18" charset="0"/>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8”</a:t>
            </a:r>
            <a:r>
              <a:rPr lang="zh-CN" altLang="en-US" sz="1700" b="1" dirty="0">
                <a:latin typeface="等线 Light" panose="02010600030101010101" pitchFamily="2" charset="-122"/>
                <a:ea typeface="等线 Light" panose="02010600030101010101" pitchFamily="2" charset="-122"/>
              </a:rPr>
              <a:t>或“（</a:t>
            </a:r>
            <a:r>
              <a:rPr lang="en-US" altLang="zh-CN" sz="1700" b="1" dirty="0">
                <a:latin typeface="等线 Light" panose="02010600030101010101" pitchFamily="2" charset="-122"/>
                <a:ea typeface="等线 Light" panose="02010600030101010101" pitchFamily="2" charset="-122"/>
              </a:rPr>
              <a:t>8</a:t>
            </a:r>
            <a:r>
              <a:rPr lang="zh-CN" altLang="en-US" sz="1700" b="1" dirty="0">
                <a:latin typeface="等线 Light" panose="02010600030101010101" pitchFamily="2" charset="-122"/>
                <a:ea typeface="等线 Light" panose="02010600030101010101" pitchFamily="2" charset="-122"/>
              </a:rPr>
              <a:t>）”。</a:t>
            </a:r>
          </a:p>
          <a:p>
            <a:pPr lvl="2"/>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3</a:t>
            </a:r>
            <a:r>
              <a:rPr lang="zh-CN" altLang="en-US" sz="1700" b="1" dirty="0">
                <a:latin typeface="等线 Light" panose="02010600030101010101" pitchFamily="2" charset="-122"/>
                <a:ea typeface="等线 Light" panose="02010600030101010101" pitchFamily="2" charset="-122"/>
              </a:rPr>
              <a:t>）在数字间可以用千分位号“，”隔开，如输入“</a:t>
            </a:r>
            <a:r>
              <a:rPr lang="en-US" altLang="zh-CN" sz="1700" b="1" dirty="0">
                <a:latin typeface="等线 Light" panose="02010600030101010101" pitchFamily="2" charset="-122"/>
                <a:ea typeface="等线 Light" panose="02010600030101010101" pitchFamily="2" charset="-122"/>
              </a:rPr>
              <a:t>12</a:t>
            </a:r>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002”</a:t>
            </a:r>
            <a:r>
              <a:rPr lang="zh-CN" altLang="en-US" sz="1700" b="1" dirty="0">
                <a:latin typeface="等线 Light" panose="02010600030101010101" pitchFamily="2" charset="-122"/>
                <a:ea typeface="等线 Light" panose="02010600030101010101" pitchFamily="2" charset="-122"/>
              </a:rPr>
              <a:t>。</a:t>
            </a:r>
          </a:p>
          <a:p>
            <a:pPr lvl="2"/>
            <a:r>
              <a:rPr lang="zh-CN" altLang="en-US" sz="1700" b="1" dirty="0" smtClean="0">
                <a:latin typeface="等线 Light" panose="02010600030101010101" pitchFamily="2" charset="-122"/>
                <a:ea typeface="等线 Light" panose="02010600030101010101" pitchFamily="2" charset="-122"/>
              </a:rPr>
              <a:t>（</a:t>
            </a:r>
            <a:r>
              <a:rPr lang="en-US" altLang="zh-CN" sz="1700" b="1" dirty="0" smtClean="0">
                <a:latin typeface="等线 Light" panose="02010600030101010101" pitchFamily="2" charset="-122"/>
                <a:ea typeface="等线 Light" panose="02010600030101010101" pitchFamily="2" charset="-122"/>
              </a:rPr>
              <a:t>4</a:t>
            </a:r>
            <a:r>
              <a:rPr lang="zh-CN" altLang="en-US" sz="1700" b="1" dirty="0" smtClean="0">
                <a:latin typeface="等线 Light" panose="02010600030101010101" pitchFamily="2" charset="-122"/>
                <a:ea typeface="等线 Light" panose="02010600030101010101" pitchFamily="2" charset="-122"/>
              </a:rPr>
              <a:t>）在</a:t>
            </a:r>
            <a:r>
              <a:rPr lang="zh-CN" altLang="en-US" sz="1700" b="1" dirty="0">
                <a:latin typeface="等线 Light" panose="02010600030101010101" pitchFamily="2" charset="-122"/>
                <a:ea typeface="等线 Light" panose="02010600030101010101" pitchFamily="2" charset="-122"/>
              </a:rPr>
              <a:t>单元格中输入超过</a:t>
            </a:r>
            <a:r>
              <a:rPr lang="en-US" altLang="zh-CN" sz="1700" b="1" dirty="0">
                <a:latin typeface="等线 Light" panose="02010600030101010101" pitchFamily="2" charset="-122"/>
                <a:ea typeface="等线 Light" panose="02010600030101010101" pitchFamily="2" charset="-122"/>
              </a:rPr>
              <a:t>11</a:t>
            </a:r>
            <a:r>
              <a:rPr lang="zh-CN" altLang="en-US" sz="1700" b="1" dirty="0">
                <a:latin typeface="等线 Light" panose="02010600030101010101" pitchFamily="2" charset="-122"/>
                <a:ea typeface="等线 Light" panose="02010600030101010101" pitchFamily="2" charset="-122"/>
              </a:rPr>
              <a:t>位的数字时，</a:t>
            </a:r>
            <a:r>
              <a:rPr lang="en-US" altLang="zh-CN" sz="1700" b="1" dirty="0">
                <a:latin typeface="等线 Light" panose="02010600030101010101" pitchFamily="2" charset="-122"/>
                <a:ea typeface="等线 Light" panose="02010600030101010101" pitchFamily="2" charset="-122"/>
              </a:rPr>
              <a:t>Excel</a:t>
            </a:r>
            <a:r>
              <a:rPr lang="zh-CN" altLang="en-US" sz="1700" b="1" dirty="0">
                <a:latin typeface="等线 Light" panose="02010600030101010101" pitchFamily="2" charset="-122"/>
                <a:ea typeface="等线 Light" panose="02010600030101010101" pitchFamily="2" charset="-122"/>
              </a:rPr>
              <a:t>会自动使用科学计数法来显示该数字。比如，在单元格中输入数字“</a:t>
            </a:r>
            <a:r>
              <a:rPr lang="en-US" altLang="zh-CN" sz="1700" b="1" dirty="0">
                <a:latin typeface="等线 Light" panose="02010600030101010101" pitchFamily="2" charset="-122"/>
                <a:ea typeface="等线 Light" panose="02010600030101010101" pitchFamily="2" charset="-122"/>
              </a:rPr>
              <a:t>1 357 924 681 012”</a:t>
            </a:r>
            <a:r>
              <a:rPr lang="zh-CN" altLang="en-US" sz="1700" b="1" dirty="0">
                <a:latin typeface="等线 Light" panose="02010600030101010101" pitchFamily="2" charset="-122"/>
                <a:ea typeface="等线 Light" panose="02010600030101010101" pitchFamily="2" charset="-122"/>
              </a:rPr>
              <a:t>，则该数字将显示为“</a:t>
            </a:r>
            <a:r>
              <a:rPr lang="en-US" altLang="zh-CN" sz="1700" b="1" dirty="0">
                <a:latin typeface="等线 Light" panose="02010600030101010101" pitchFamily="2" charset="-122"/>
                <a:ea typeface="等线 Light" panose="02010600030101010101" pitchFamily="2" charset="-122"/>
              </a:rPr>
              <a:t>1.35792E+12”</a:t>
            </a:r>
            <a:r>
              <a:rPr lang="zh-CN" altLang="en-US" sz="1700" b="1" dirty="0">
                <a:latin typeface="等线 Light" panose="02010600030101010101" pitchFamily="2" charset="-122"/>
                <a:ea typeface="等线 Light" panose="02010600030101010101" pitchFamily="2" charset="-122"/>
              </a:rPr>
              <a:t>。</a:t>
            </a:r>
          </a:p>
          <a:p>
            <a:pPr lvl="2"/>
            <a:r>
              <a:rPr lang="zh-CN" altLang="en-US" sz="1700" b="1" dirty="0" smtClean="0">
                <a:latin typeface="等线 Light" panose="02010600030101010101" pitchFamily="2" charset="-122"/>
                <a:ea typeface="等线 Light" panose="02010600030101010101" pitchFamily="2" charset="-122"/>
              </a:rPr>
              <a:t>（</a:t>
            </a:r>
            <a:r>
              <a:rPr lang="en-US" altLang="zh-CN" sz="1700" b="1" dirty="0" smtClean="0">
                <a:latin typeface="等线 Light" panose="02010600030101010101" pitchFamily="2" charset="-122"/>
                <a:ea typeface="等线 Light" panose="02010600030101010101" pitchFamily="2" charset="-122"/>
              </a:rPr>
              <a:t>5</a:t>
            </a:r>
            <a:r>
              <a:rPr lang="zh-CN" altLang="en-US" sz="1700" b="1" dirty="0" smtClean="0">
                <a:latin typeface="等线 Light" panose="02010600030101010101" pitchFamily="2" charset="-122"/>
                <a:ea typeface="等线 Light" panose="02010600030101010101" pitchFamily="2" charset="-122"/>
              </a:rPr>
              <a:t>）无论</a:t>
            </a:r>
            <a:r>
              <a:rPr lang="zh-CN" altLang="en-US" sz="1700" b="1" dirty="0">
                <a:latin typeface="等线 Light" panose="02010600030101010101" pitchFamily="2" charset="-122"/>
                <a:ea typeface="等线 Light" panose="02010600030101010101" pitchFamily="2" charset="-122"/>
              </a:rPr>
              <a:t>显示的数字的位数如何，</a:t>
            </a:r>
            <a:r>
              <a:rPr lang="en-US" altLang="zh-CN" sz="1700" b="1" dirty="0">
                <a:latin typeface="等线 Light" panose="02010600030101010101" pitchFamily="2" charset="-122"/>
                <a:ea typeface="等线 Light" panose="02010600030101010101" pitchFamily="2" charset="-122"/>
              </a:rPr>
              <a:t>Excel 2016</a:t>
            </a:r>
            <a:r>
              <a:rPr lang="zh-CN" altLang="en-US" sz="1700" b="1" dirty="0">
                <a:latin typeface="等线 Light" panose="02010600030101010101" pitchFamily="2" charset="-122"/>
                <a:ea typeface="等线 Light" panose="02010600030101010101" pitchFamily="2" charset="-122"/>
              </a:rPr>
              <a:t>都只保留</a:t>
            </a:r>
            <a:r>
              <a:rPr lang="en-US" altLang="zh-CN" sz="1700" b="1" dirty="0">
                <a:latin typeface="等线 Light" panose="02010600030101010101" pitchFamily="2" charset="-122"/>
                <a:ea typeface="等线 Light" panose="02010600030101010101" pitchFamily="2" charset="-122"/>
              </a:rPr>
              <a:t>15</a:t>
            </a:r>
            <a:r>
              <a:rPr lang="zh-CN" altLang="en-US" sz="1700" b="1" dirty="0">
                <a:latin typeface="等线 Light" panose="02010600030101010101" pitchFamily="2" charset="-122"/>
                <a:ea typeface="等线 Light" panose="02010600030101010101" pitchFamily="2" charset="-122"/>
              </a:rPr>
              <a:t>位的数字精度。如果数字长度超出了</a:t>
            </a:r>
            <a:r>
              <a:rPr lang="en-US" altLang="zh-CN" sz="1700" b="1" dirty="0">
                <a:latin typeface="等线 Light" panose="02010600030101010101" pitchFamily="2" charset="-122"/>
                <a:ea typeface="等线 Light" panose="02010600030101010101" pitchFamily="2" charset="-122"/>
              </a:rPr>
              <a:t>15</a:t>
            </a:r>
            <a:r>
              <a:rPr lang="zh-CN" altLang="en-US" sz="1700" b="1" dirty="0">
                <a:latin typeface="等线 Light" panose="02010600030101010101" pitchFamily="2" charset="-122"/>
                <a:ea typeface="等线 Light" panose="02010600030101010101" pitchFamily="2" charset="-122"/>
              </a:rPr>
              <a:t>位，则</a:t>
            </a:r>
            <a:r>
              <a:rPr lang="en-US" altLang="zh-CN" sz="1700" b="1" dirty="0">
                <a:latin typeface="等线 Light" panose="02010600030101010101" pitchFamily="2" charset="-122"/>
                <a:ea typeface="等线 Light" panose="02010600030101010101" pitchFamily="2" charset="-122"/>
              </a:rPr>
              <a:t>Excel 2016</a:t>
            </a:r>
            <a:r>
              <a:rPr lang="zh-CN" altLang="en-US" sz="1700" b="1" dirty="0">
                <a:latin typeface="等线 Light" panose="02010600030101010101" pitchFamily="2" charset="-122"/>
                <a:ea typeface="等线 Light" panose="02010600030101010101" pitchFamily="2" charset="-122"/>
              </a:rPr>
              <a:t>会将多余的数字位转换为</a:t>
            </a:r>
            <a:r>
              <a:rPr lang="en-US" altLang="zh-CN" sz="1700" b="1" dirty="0">
                <a:latin typeface="Times New Roman" panose="02020603050405020304" pitchFamily="18" charset="0"/>
                <a:ea typeface="等线 Light" panose="02010600030101010101" pitchFamily="2" charset="-122"/>
              </a:rPr>
              <a:t>0</a:t>
            </a:r>
            <a:r>
              <a:rPr lang="zh-CN" altLang="en-US" sz="1700" b="1" dirty="0">
                <a:latin typeface="等线 Light" panose="02010600030101010101" pitchFamily="2" charset="-122"/>
                <a:ea typeface="等线 Light" panose="02010600030101010101" pitchFamily="2" charset="-122"/>
              </a:rPr>
              <a:t>（零）。</a:t>
            </a:r>
          </a:p>
          <a:p>
            <a:endParaRPr lang="zh-CN" altLang="en-US" dirty="0"/>
          </a:p>
        </p:txBody>
      </p:sp>
    </p:spTree>
    <p:extLst>
      <p:ext uri="{BB962C8B-B14F-4D97-AF65-F5344CB8AC3E}">
        <p14:creationId xmlns:p14="http://schemas.microsoft.com/office/powerpoint/2010/main" val="2049987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4.1.5</a:t>
            </a:r>
            <a:r>
              <a:rPr lang="zh-CN" altLang="en-US" b="1" kern="2200" dirty="0">
                <a:latin typeface="Times New Roman" panose="02020603050405020304" pitchFamily="18" charset="0"/>
                <a:ea typeface="等线" panose="02010600030101010101" pitchFamily="2" charset="-122"/>
              </a:rPr>
              <a:t> 输入和编辑数据</a:t>
            </a:r>
            <a:endParaRPr lang="zh-CN" altLang="en-US" dirty="0"/>
          </a:p>
        </p:txBody>
      </p:sp>
      <p:sp>
        <p:nvSpPr>
          <p:cNvPr id="3" name="文本占位符 2"/>
          <p:cNvSpPr>
            <a:spLocks noGrp="1"/>
          </p:cNvSpPr>
          <p:nvPr>
            <p:ph type="body" idx="1"/>
          </p:nvPr>
        </p:nvSpPr>
        <p:spPr>
          <a:xfrm>
            <a:off x="1097280" y="1845734"/>
            <a:ext cx="10058400" cy="4493282"/>
          </a:xfrm>
        </p:spPr>
        <p:txBody>
          <a:bodyPr>
            <a:normAutofit fontScale="92500" lnSpcReduction="20000"/>
          </a:bodyPr>
          <a:lstStyle/>
          <a:p>
            <a:pPr lvl="1"/>
            <a:r>
              <a:rPr lang="en-US" altLang="zh-CN" sz="1900" b="1" dirty="0">
                <a:latin typeface="Times New Roman" panose="02020603050405020304" pitchFamily="18" charset="0"/>
                <a:ea typeface="等线" panose="02010600030101010101" pitchFamily="2" charset="-122"/>
              </a:rPr>
              <a:t>4. </a:t>
            </a:r>
            <a:r>
              <a:rPr lang="zh-CN" altLang="en-US" sz="1900" b="1" dirty="0">
                <a:latin typeface="Times New Roman" panose="02020603050405020304" pitchFamily="18" charset="0"/>
                <a:ea typeface="等线" panose="02010600030101010101" pitchFamily="2" charset="-122"/>
              </a:rPr>
              <a:t>日期和时间型数据及输入</a:t>
            </a:r>
          </a:p>
          <a:p>
            <a:pPr lvl="2"/>
            <a:r>
              <a:rPr lang="zh-CN" altLang="en-US" sz="1700" b="1" dirty="0">
                <a:latin typeface="等线 Light" panose="02010600030101010101" pitchFamily="2" charset="-122"/>
                <a:ea typeface="等线 Light" panose="02010600030101010101" pitchFamily="2" charset="-122"/>
              </a:rPr>
              <a:t>在默认状态下，日期和时间型数据在单元格中右对齐。如果</a:t>
            </a:r>
            <a:r>
              <a:rPr lang="en-US" altLang="zh-CN" sz="1700" b="1" dirty="0">
                <a:latin typeface="等线 Light" panose="02010600030101010101" pitchFamily="2" charset="-122"/>
                <a:ea typeface="等线 Light" panose="02010600030101010101" pitchFamily="2" charset="-122"/>
              </a:rPr>
              <a:t>Excel 2016</a:t>
            </a:r>
            <a:r>
              <a:rPr lang="zh-CN" altLang="en-US" sz="1700" b="1" dirty="0">
                <a:latin typeface="等线 Light" panose="02010600030101010101" pitchFamily="2" charset="-122"/>
                <a:ea typeface="等线 Light" panose="02010600030101010101" pitchFamily="2" charset="-122"/>
              </a:rPr>
              <a:t>不能识别输入的日期或时间格式，输入的内容将被视作文本，并在单元格中左对齐。</a:t>
            </a:r>
          </a:p>
          <a:p>
            <a:pPr lvl="2"/>
            <a:r>
              <a:rPr lang="zh-CN" altLang="en-US" sz="1700" b="1" dirty="0">
                <a:latin typeface="等线 Light" panose="02010600030101010101" pitchFamily="2" charset="-122"/>
                <a:ea typeface="等线 Light" panose="02010600030101010101" pitchFamily="2" charset="-122"/>
              </a:rPr>
              <a:t>在 </a:t>
            </a:r>
            <a:r>
              <a:rPr lang="en-US" altLang="zh-CN" sz="1700" b="1" dirty="0">
                <a:latin typeface="等线 Light" panose="02010600030101010101" pitchFamily="2" charset="-122"/>
                <a:ea typeface="等线 Light" panose="02010600030101010101" pitchFamily="2" charset="-122"/>
              </a:rPr>
              <a:t>Windows 10</a:t>
            </a:r>
            <a:r>
              <a:rPr lang="zh-CN" altLang="en-US" sz="1700" b="1" dirty="0">
                <a:latin typeface="等线 Light" panose="02010600030101010101" pitchFamily="2" charset="-122"/>
                <a:ea typeface="等线 Light" panose="02010600030101010101" pitchFamily="2" charset="-122"/>
              </a:rPr>
              <a:t>控制面板的“区域和语言”选项中，可设置日期和时间格式。输入日期和时间时注意以下几点：</a:t>
            </a:r>
          </a:p>
          <a:p>
            <a:pPr lvl="2"/>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1</a:t>
            </a:r>
            <a:r>
              <a:rPr lang="zh-CN" altLang="en-US" sz="1700" b="1" dirty="0">
                <a:latin typeface="等线 Light" panose="02010600030101010101" pitchFamily="2" charset="-122"/>
                <a:ea typeface="等线 Light" panose="02010600030101010101" pitchFamily="2" charset="-122"/>
              </a:rPr>
              <a:t>）一般情况下，日期分隔符使用“</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或“</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。例如，</a:t>
            </a:r>
            <a:r>
              <a:rPr lang="en-US" altLang="zh-CN" sz="1700" b="1" dirty="0">
                <a:latin typeface="等线 Light" panose="02010600030101010101" pitchFamily="2" charset="-122"/>
                <a:ea typeface="等线 Light" panose="02010600030101010101" pitchFamily="2" charset="-122"/>
              </a:rPr>
              <a:t>2020</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2</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16</a:t>
            </a:r>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2020-2-16</a:t>
            </a:r>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16</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Feb</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Arial" panose="020B0604020202020204" pitchFamily="34" charset="0"/>
                <a:ea typeface="等线 Light" panose="02010600030101010101" pitchFamily="2" charset="-122"/>
              </a:rPr>
              <a:t> </a:t>
            </a:r>
            <a:r>
              <a:rPr lang="en-US" altLang="zh-CN" sz="1700" b="1" dirty="0">
                <a:latin typeface="等线 Light" panose="02010600030101010101" pitchFamily="2" charset="-122"/>
                <a:ea typeface="等线 Light" panose="02010600030101010101" pitchFamily="2" charset="-122"/>
              </a:rPr>
              <a:t>2020</a:t>
            </a:r>
            <a:r>
              <a:rPr lang="zh-CN" altLang="en-US" sz="1700" b="1" dirty="0">
                <a:latin typeface="等线 Light" panose="02010600030101010101" pitchFamily="2" charset="-122"/>
                <a:ea typeface="等线 Light" panose="02010600030101010101" pitchFamily="2" charset="-122"/>
              </a:rPr>
              <a:t>或</a:t>
            </a:r>
            <a:r>
              <a:rPr lang="en-US" altLang="zh-CN" sz="1700" b="1" dirty="0">
                <a:latin typeface="等线 Light" panose="02010600030101010101" pitchFamily="2" charset="-122"/>
                <a:ea typeface="等线 Light" panose="02010600030101010101" pitchFamily="2" charset="-122"/>
              </a:rPr>
              <a:t>16-Feb-2020</a:t>
            </a:r>
            <a:r>
              <a:rPr lang="zh-CN" altLang="en-US" sz="1700" b="1" dirty="0">
                <a:latin typeface="等线 Light" panose="02010600030101010101" pitchFamily="2" charset="-122"/>
                <a:ea typeface="等线 Light" panose="02010600030101010101" pitchFamily="2" charset="-122"/>
              </a:rPr>
              <a:t>都表示 </a:t>
            </a:r>
            <a:r>
              <a:rPr lang="en-US" altLang="zh-CN" sz="1700" b="1" dirty="0">
                <a:latin typeface="等线 Light" panose="02010600030101010101" pitchFamily="2" charset="-122"/>
                <a:ea typeface="等线 Light" panose="02010600030101010101" pitchFamily="2" charset="-122"/>
              </a:rPr>
              <a:t>2020</a:t>
            </a:r>
            <a:r>
              <a:rPr lang="zh-CN" altLang="en-US" sz="1700" b="1" dirty="0">
                <a:latin typeface="等线 Light" panose="02010600030101010101" pitchFamily="2" charset="-122"/>
                <a:ea typeface="等线 Light" panose="02010600030101010101" pitchFamily="2" charset="-122"/>
              </a:rPr>
              <a:t>年</a:t>
            </a:r>
            <a:r>
              <a:rPr lang="en-US" altLang="zh-CN" sz="1700" b="1" dirty="0">
                <a:latin typeface="等线 Light" panose="02010600030101010101" pitchFamily="2" charset="-122"/>
                <a:ea typeface="等线 Light" panose="02010600030101010101" pitchFamily="2" charset="-122"/>
              </a:rPr>
              <a:t>2</a:t>
            </a:r>
            <a:r>
              <a:rPr lang="zh-CN" altLang="en-US" sz="1700" b="1" dirty="0">
                <a:latin typeface="等线 Light" panose="02010600030101010101" pitchFamily="2" charset="-122"/>
                <a:ea typeface="等线 Light" panose="02010600030101010101" pitchFamily="2" charset="-122"/>
              </a:rPr>
              <a:t>月</a:t>
            </a:r>
            <a:r>
              <a:rPr lang="en-US" altLang="zh-CN" sz="1700" b="1" dirty="0">
                <a:latin typeface="等线 Light" panose="02010600030101010101" pitchFamily="2" charset="-122"/>
                <a:ea typeface="等线 Light" panose="02010600030101010101" pitchFamily="2" charset="-122"/>
              </a:rPr>
              <a:t>16</a:t>
            </a:r>
            <a:r>
              <a:rPr lang="zh-CN" altLang="en-US" sz="1700" b="1" dirty="0">
                <a:latin typeface="等线 Light" panose="02010600030101010101" pitchFamily="2" charset="-122"/>
                <a:ea typeface="等线 Light" panose="02010600030101010101" pitchFamily="2" charset="-122"/>
              </a:rPr>
              <a:t>日。</a:t>
            </a:r>
          </a:p>
          <a:p>
            <a:pPr lvl="2"/>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2</a:t>
            </a:r>
            <a:r>
              <a:rPr lang="zh-CN" altLang="en-US" sz="1700" b="1" dirty="0">
                <a:latin typeface="等线 Light" panose="02010600030101010101" pitchFamily="2" charset="-122"/>
                <a:ea typeface="等线 Light" panose="02010600030101010101" pitchFamily="2" charset="-122"/>
              </a:rPr>
              <a:t>）时间分隔符一般使用冒号“</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。例如，输入</a:t>
            </a:r>
            <a:r>
              <a:rPr lang="en-US" altLang="zh-CN" sz="1700" b="1" dirty="0">
                <a:latin typeface="等线 Light" panose="02010600030101010101" pitchFamily="2" charset="-122"/>
                <a:ea typeface="等线 Light" panose="02010600030101010101" pitchFamily="2" charset="-122"/>
              </a:rPr>
              <a:t>7:0:1</a:t>
            </a:r>
            <a:r>
              <a:rPr lang="zh-CN" altLang="en-US" sz="1700" b="1" dirty="0">
                <a:latin typeface="等线 Light" panose="02010600030101010101" pitchFamily="2" charset="-122"/>
                <a:ea typeface="等线 Light" panose="02010600030101010101" pitchFamily="2" charset="-122"/>
              </a:rPr>
              <a:t>或</a:t>
            </a:r>
            <a:r>
              <a:rPr lang="en-US" altLang="zh-CN" sz="1700" b="1" dirty="0">
                <a:latin typeface="等线 Light" panose="02010600030101010101" pitchFamily="2" charset="-122"/>
                <a:ea typeface="等线 Light" panose="02010600030101010101" pitchFamily="2" charset="-122"/>
              </a:rPr>
              <a:t>7:00:01</a:t>
            </a:r>
            <a:r>
              <a:rPr lang="zh-CN" altLang="en-US" sz="1700" b="1" dirty="0">
                <a:latin typeface="等线 Light" panose="02010600030101010101" pitchFamily="2" charset="-122"/>
                <a:ea typeface="等线 Light" panose="02010600030101010101" pitchFamily="2" charset="-122"/>
              </a:rPr>
              <a:t>都表示</a:t>
            </a:r>
            <a:r>
              <a:rPr lang="en-US" altLang="zh-CN" sz="1700" b="1" dirty="0">
                <a:latin typeface="等线 Light" panose="02010600030101010101" pitchFamily="2" charset="-122"/>
                <a:ea typeface="等线 Light" panose="02010600030101010101" pitchFamily="2" charset="-122"/>
              </a:rPr>
              <a:t>7</a:t>
            </a:r>
            <a:r>
              <a:rPr lang="zh-CN" altLang="en-US" sz="1700" b="1" dirty="0">
                <a:latin typeface="等线 Light" panose="02010600030101010101" pitchFamily="2" charset="-122"/>
                <a:ea typeface="等线 Light" panose="02010600030101010101" pitchFamily="2" charset="-122"/>
              </a:rPr>
              <a:t>点零</a:t>
            </a:r>
            <a:r>
              <a:rPr lang="en-US" altLang="zh-CN" sz="1700" b="1" dirty="0">
                <a:latin typeface="等线 Light" panose="02010600030101010101" pitchFamily="2" charset="-122"/>
                <a:ea typeface="等线 Light" panose="02010600030101010101" pitchFamily="2" charset="-122"/>
              </a:rPr>
              <a:t>1</a:t>
            </a:r>
            <a:r>
              <a:rPr lang="zh-CN" altLang="en-US" sz="1700" b="1" dirty="0">
                <a:latin typeface="等线 Light" panose="02010600030101010101" pitchFamily="2" charset="-122"/>
                <a:ea typeface="等线 Light" panose="02010600030101010101" pitchFamily="2" charset="-122"/>
              </a:rPr>
              <a:t>秒。可以只输入时和分，也可以只输入小时数和冒号，还可以输入小时数大于 </a:t>
            </a:r>
            <a:r>
              <a:rPr lang="en-US" altLang="zh-CN" sz="1700" b="1" dirty="0">
                <a:latin typeface="等线 Light" panose="02010600030101010101" pitchFamily="2" charset="-122"/>
                <a:ea typeface="等线 Light" panose="02010600030101010101" pitchFamily="2" charset="-122"/>
              </a:rPr>
              <a:t>24</a:t>
            </a:r>
            <a:r>
              <a:rPr lang="zh-CN" altLang="en-US" sz="1700" b="1" dirty="0">
                <a:latin typeface="等线 Light" panose="02010600030101010101" pitchFamily="2" charset="-122"/>
                <a:ea typeface="等线 Light" panose="02010600030101010101" pitchFamily="2" charset="-122"/>
              </a:rPr>
              <a:t>的时间数据。如果要基于小时制输入时间，则在时间（不包括只有小时数和冒号的时间数据）后输入一个空格，然后输入</a:t>
            </a:r>
            <a:r>
              <a:rPr lang="en-US" altLang="zh-CN" sz="1700" b="1" dirty="0">
                <a:latin typeface="等线 Light" panose="02010600030101010101" pitchFamily="2" charset="-122"/>
                <a:ea typeface="等线 Light" panose="02010600030101010101" pitchFamily="2" charset="-122"/>
              </a:rPr>
              <a:t>AM</a:t>
            </a:r>
            <a:r>
              <a:rPr lang="zh-CN" altLang="en-US" sz="1700" b="1" dirty="0">
                <a:latin typeface="等线 Light" panose="02010600030101010101" pitchFamily="2" charset="-122"/>
                <a:ea typeface="等线 Light" panose="02010600030101010101" pitchFamily="2" charset="-122"/>
              </a:rPr>
              <a:t>或</a:t>
            </a:r>
            <a:r>
              <a:rPr lang="en-US" altLang="zh-CN" sz="1700" b="1" dirty="0">
                <a:latin typeface="等线 Light" panose="02010600030101010101" pitchFamily="2" charset="-122"/>
                <a:ea typeface="等线 Light" panose="02010600030101010101" pitchFamily="2" charset="-122"/>
              </a:rPr>
              <a:t>PM</a:t>
            </a:r>
            <a:r>
              <a:rPr lang="zh-CN" altLang="en-US" sz="1700" b="1" dirty="0">
                <a:latin typeface="等线 Light" panose="02010600030101010101" pitchFamily="2" charset="-122"/>
                <a:ea typeface="等线 Light" panose="02010600030101010101" pitchFamily="2" charset="-122"/>
              </a:rPr>
              <a:t>表示上午或下午，否则，</a:t>
            </a:r>
            <a:r>
              <a:rPr lang="en-US" altLang="zh-CN" sz="1700" b="1" dirty="0">
                <a:latin typeface="等线 Light" panose="02010600030101010101" pitchFamily="2" charset="-122"/>
                <a:ea typeface="等线 Light" panose="02010600030101010101" pitchFamily="2" charset="-122"/>
              </a:rPr>
              <a:t>Excel 2016</a:t>
            </a:r>
            <a:r>
              <a:rPr lang="zh-CN" altLang="en-US" sz="1700" b="1" dirty="0">
                <a:latin typeface="等线 Light" panose="02010600030101010101" pitchFamily="2" charset="-122"/>
                <a:ea typeface="等线 Light" panose="02010600030101010101" pitchFamily="2" charset="-122"/>
              </a:rPr>
              <a:t>将基于 </a:t>
            </a:r>
            <a:r>
              <a:rPr lang="en-US" altLang="zh-CN" sz="1700" b="1" dirty="0">
                <a:latin typeface="等线 Light" panose="02010600030101010101" pitchFamily="2" charset="-122"/>
                <a:ea typeface="等线 Light" panose="02010600030101010101" pitchFamily="2" charset="-122"/>
              </a:rPr>
              <a:t>24 </a:t>
            </a:r>
            <a:r>
              <a:rPr lang="zh-CN" altLang="en-US" sz="1700" b="1" dirty="0">
                <a:latin typeface="等线 Light" panose="02010600030101010101" pitchFamily="2" charset="-122"/>
                <a:ea typeface="等线 Light" panose="02010600030101010101" pitchFamily="2" charset="-122"/>
              </a:rPr>
              <a:t>小时制计算时间。例如，如果输入</a:t>
            </a:r>
            <a:r>
              <a:rPr lang="en-US" altLang="zh-CN" sz="1700" b="1" dirty="0">
                <a:latin typeface="等线 Light" panose="02010600030101010101" pitchFamily="2" charset="-122"/>
                <a:ea typeface="等线 Light" panose="02010600030101010101" pitchFamily="2" charset="-122"/>
              </a:rPr>
              <a:t>3:00 </a:t>
            </a:r>
            <a:r>
              <a:rPr lang="zh-CN" altLang="en-US" sz="1700" b="1" dirty="0">
                <a:latin typeface="等线 Light" panose="02010600030101010101" pitchFamily="2" charset="-122"/>
                <a:ea typeface="等线 Light" panose="02010600030101010101" pitchFamily="2" charset="-122"/>
              </a:rPr>
              <a:t>而不是 </a:t>
            </a:r>
            <a:r>
              <a:rPr lang="en-US" altLang="zh-CN" sz="1700" b="1" dirty="0">
                <a:latin typeface="等线 Light" panose="02010600030101010101" pitchFamily="2" charset="-122"/>
                <a:ea typeface="等线 Light" panose="02010600030101010101" pitchFamily="2" charset="-122"/>
              </a:rPr>
              <a:t>3:00 PM</a:t>
            </a:r>
            <a:r>
              <a:rPr lang="zh-CN" altLang="en-US" sz="1700" b="1" dirty="0">
                <a:latin typeface="等线 Light" panose="02010600030101010101" pitchFamily="2" charset="-122"/>
                <a:ea typeface="等线 Light" panose="02010600030101010101" pitchFamily="2" charset="-122"/>
              </a:rPr>
              <a:t>，将被视为</a:t>
            </a:r>
            <a:r>
              <a:rPr lang="en-US" altLang="zh-CN" sz="1700" b="1" dirty="0">
                <a:latin typeface="等线 Light" panose="02010600030101010101" pitchFamily="2" charset="-122"/>
                <a:ea typeface="等线 Light" panose="02010600030101010101" pitchFamily="2" charset="-122"/>
              </a:rPr>
              <a:t>3:00 AM</a:t>
            </a:r>
            <a:r>
              <a:rPr lang="zh-CN" altLang="en-US" sz="1700" b="1" dirty="0">
                <a:latin typeface="等线 Light" panose="02010600030101010101" pitchFamily="2" charset="-122"/>
                <a:ea typeface="等线 Light" panose="02010600030101010101" pitchFamily="2" charset="-122"/>
              </a:rPr>
              <a:t>。</a:t>
            </a:r>
          </a:p>
          <a:p>
            <a:pPr lvl="2"/>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3</a:t>
            </a:r>
            <a:r>
              <a:rPr lang="zh-CN" altLang="en-US" sz="1700" b="1" dirty="0">
                <a:latin typeface="等线 Light" panose="02010600030101010101" pitchFamily="2" charset="-122"/>
                <a:ea typeface="等线 Light" panose="02010600030101010101" pitchFamily="2" charset="-122"/>
              </a:rPr>
              <a:t>）如果要输入当天的日期，则按</a:t>
            </a:r>
            <a:r>
              <a:rPr lang="en-US" altLang="zh-CN" sz="1700" b="1" dirty="0">
                <a:latin typeface="等线 Light" panose="02010600030101010101" pitchFamily="2" charset="-122"/>
                <a:ea typeface="等线 Light" panose="02010600030101010101" pitchFamily="2" charset="-122"/>
              </a:rPr>
              <a:t>Ctrl1+</a:t>
            </a:r>
            <a:r>
              <a:rPr lang="zh-CN" altLang="en-US" sz="1700" b="1" dirty="0">
                <a:latin typeface="等线 Light" panose="02010600030101010101" pitchFamily="2" charset="-122"/>
                <a:ea typeface="等线 Light" panose="02010600030101010101" pitchFamily="2" charset="-122"/>
              </a:rPr>
              <a:t>“；”（分号）。如果要输入当前的时间，则按</a:t>
            </a:r>
            <a:r>
              <a:rPr lang="en-US" altLang="zh-CN" sz="1700" b="1" dirty="0" err="1">
                <a:latin typeface="等线 Light" panose="02010600030101010101" pitchFamily="2" charset="-122"/>
                <a:ea typeface="等线 Light" panose="02010600030101010101" pitchFamily="2" charset="-122"/>
              </a:rPr>
              <a:t>Ctrl+Shift</a:t>
            </a:r>
            <a:r>
              <a:rPr lang="en-US" altLang="zh-CN" sz="1700" b="1" dirty="0">
                <a:latin typeface="等线 Light" panose="02010600030101010101" pitchFamily="2" charset="-122"/>
                <a:ea typeface="等线 Light" panose="02010600030101010101" pitchFamily="2" charset="-122"/>
              </a:rPr>
              <a:t>+</a:t>
            </a:r>
            <a:r>
              <a:rPr lang="zh-CN" altLang="en-US" sz="1700" b="1" dirty="0">
                <a:latin typeface="等线 Light" panose="02010600030101010101" pitchFamily="2" charset="-122"/>
                <a:ea typeface="等线 Light" panose="02010600030101010101" pitchFamily="2" charset="-122"/>
              </a:rPr>
              <a:t>“；”。</a:t>
            </a:r>
          </a:p>
          <a:p>
            <a:pPr lvl="2"/>
            <a:r>
              <a:rPr lang="zh-CN" altLang="en-US" sz="1700" b="1" dirty="0">
                <a:latin typeface="等线 Light" panose="02010600030101010101" pitchFamily="2" charset="-122"/>
                <a:ea typeface="等线 Light" panose="02010600030101010101" pitchFamily="2" charset="-122"/>
              </a:rPr>
              <a:t>（</a:t>
            </a:r>
            <a:r>
              <a:rPr lang="en-US" altLang="zh-CN" sz="1700" b="1" dirty="0">
                <a:latin typeface="等线 Light" panose="02010600030101010101" pitchFamily="2" charset="-122"/>
                <a:ea typeface="等线 Light" panose="02010600030101010101" pitchFamily="2" charset="-122"/>
              </a:rPr>
              <a:t>4</a:t>
            </a:r>
            <a:r>
              <a:rPr lang="zh-CN" altLang="en-US" sz="1700" b="1" dirty="0">
                <a:latin typeface="等线 Light" panose="02010600030101010101" pitchFamily="2" charset="-122"/>
                <a:ea typeface="等线 Light" panose="02010600030101010101" pitchFamily="2" charset="-122"/>
              </a:rPr>
              <a:t>）如果要在单元格中既输入日期又输入时间，则中间必须用空格隔开。</a:t>
            </a:r>
          </a:p>
          <a:p>
            <a:endParaRPr lang="zh-CN" altLang="en-US" dirty="0"/>
          </a:p>
        </p:txBody>
      </p:sp>
    </p:spTree>
    <p:extLst>
      <p:ext uri="{BB962C8B-B14F-4D97-AF65-F5344CB8AC3E}">
        <p14:creationId xmlns:p14="http://schemas.microsoft.com/office/powerpoint/2010/main" val="78483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4.1.5</a:t>
            </a:r>
            <a:r>
              <a:rPr lang="zh-CN" altLang="en-US" b="1" kern="2200" dirty="0">
                <a:latin typeface="Times New Roman" panose="02020603050405020304" pitchFamily="18" charset="0"/>
                <a:ea typeface="等线" panose="02010600030101010101" pitchFamily="2" charset="-122"/>
              </a:rPr>
              <a:t> 输入和编辑数据</a:t>
            </a:r>
            <a:endParaRPr lang="zh-CN" altLang="en-US" dirty="0"/>
          </a:p>
        </p:txBody>
      </p:sp>
      <p:sp>
        <p:nvSpPr>
          <p:cNvPr id="3" name="文本占位符 2"/>
          <p:cNvSpPr>
            <a:spLocks noGrp="1"/>
          </p:cNvSpPr>
          <p:nvPr>
            <p:ph type="body" idx="1"/>
          </p:nvPr>
        </p:nvSpPr>
        <p:spPr>
          <a:xfrm>
            <a:off x="543697" y="1845733"/>
            <a:ext cx="11331146" cy="4542709"/>
          </a:xfrm>
        </p:spPr>
        <p:txBody>
          <a:bodyPr>
            <a:normAutofit fontScale="92500" lnSpcReduction="10000"/>
          </a:bodyPr>
          <a:lstStyle/>
          <a:p>
            <a:pPr lvl="1"/>
            <a:r>
              <a:rPr lang="en-US" altLang="zh-CN" b="1" dirty="0">
                <a:latin typeface="Times New Roman" panose="02020603050405020304" pitchFamily="18" charset="0"/>
                <a:ea typeface="等线" panose="02010600030101010101" pitchFamily="2" charset="-122"/>
              </a:rPr>
              <a:t>5.</a:t>
            </a:r>
            <a:r>
              <a:rPr lang="zh-CN" altLang="en-US" b="1" dirty="0">
                <a:latin typeface="Times New Roman" panose="02020603050405020304" pitchFamily="18" charset="0"/>
                <a:ea typeface="等线" panose="02010600030101010101" pitchFamily="2" charset="-122"/>
              </a:rPr>
              <a:t> 自动数据填充</a:t>
            </a:r>
          </a:p>
          <a:p>
            <a:pPr lvl="2"/>
            <a:r>
              <a:rPr lang="zh-CN" altLang="en-US" b="1" dirty="0">
                <a:latin typeface="等线 Light" panose="02010600030101010101" pitchFamily="2" charset="-122"/>
                <a:ea typeface="等线 Light" panose="02010600030101010101" pitchFamily="2" charset="-122"/>
              </a:rPr>
              <a:t>（</a:t>
            </a:r>
            <a:r>
              <a:rPr lang="en-US" altLang="zh-CN" b="1" dirty="0">
                <a:latin typeface="等线 Light" panose="02010600030101010101" pitchFamily="2" charset="-122"/>
                <a:ea typeface="等线 Light" panose="02010600030101010101" pitchFamily="2" charset="-122"/>
              </a:rPr>
              <a:t>1</a:t>
            </a:r>
            <a:r>
              <a:rPr lang="zh-CN" altLang="en-US" b="1" dirty="0">
                <a:latin typeface="等线 Light" panose="02010600030101010101" pitchFamily="2" charset="-122"/>
                <a:ea typeface="等线 Light" panose="02010600030101010101" pitchFamily="2" charset="-122"/>
              </a:rPr>
              <a:t>）使用填充柄填充：</a:t>
            </a:r>
          </a:p>
          <a:p>
            <a:pPr lvl="3"/>
            <a:r>
              <a:rPr lang="zh-CN" altLang="en-US" b="1" dirty="0">
                <a:latin typeface="Times New Roman" panose="02020603050405020304" pitchFamily="18" charset="0"/>
                <a:ea typeface="等线" panose="02010600030101010101" pitchFamily="2" charset="-122"/>
              </a:rPr>
              <a:t>① 初值为纯数字型数据或文字型数据时，左键拖动填充柄在相应单元格中填充相同数据（即复制填充）。对数字型数据，若在拖动填充柄的同时按住</a:t>
            </a:r>
            <a:r>
              <a:rPr lang="en-US" altLang="zh-CN" b="1" dirty="0">
                <a:latin typeface="Times New Roman" panose="02020603050405020304" pitchFamily="18" charset="0"/>
                <a:ea typeface="等线" panose="02010600030101010101" pitchFamily="2" charset="-122"/>
              </a:rPr>
              <a:t>Ctrl</a:t>
            </a:r>
            <a:r>
              <a:rPr lang="zh-CN" altLang="en-US" b="1" dirty="0">
                <a:latin typeface="Times New Roman" panose="02020603050405020304" pitchFamily="18" charset="0"/>
                <a:ea typeface="等线" panose="02010600030101010101" pitchFamily="2" charset="-122"/>
              </a:rPr>
              <a:t>键，可产生自动增</a:t>
            </a:r>
            <a:r>
              <a:rPr lang="en-US" altLang="zh-CN" b="1" dirty="0">
                <a:latin typeface="Times New Roman" panose="02020603050405020304" pitchFamily="18" charset="0"/>
                <a:ea typeface="等线" panose="02010600030101010101" pitchFamily="2" charset="-122"/>
              </a:rPr>
              <a:t>1</a:t>
            </a:r>
            <a:r>
              <a:rPr lang="zh-CN" altLang="en-US" b="1" dirty="0">
                <a:latin typeface="Times New Roman" panose="02020603050405020304" pitchFamily="18" charset="0"/>
                <a:ea typeface="等线" panose="02010600030101010101" pitchFamily="2" charset="-122"/>
              </a:rPr>
              <a:t>的数字序列。</a:t>
            </a:r>
          </a:p>
          <a:p>
            <a:pPr lvl="3"/>
            <a:r>
              <a:rPr lang="zh-CN" altLang="en-US" b="1" dirty="0">
                <a:latin typeface="Times New Roman" panose="02020603050405020304" pitchFamily="18" charset="0"/>
                <a:ea typeface="等线" panose="02010600030101010101" pitchFamily="2" charset="-122"/>
              </a:rPr>
              <a:t>② 初值为文字型数据和数字型数据的混合体时，则填充时文字不变，数字递增（减）。例如，初值为“第</a:t>
            </a:r>
            <a:r>
              <a:rPr lang="en-US" altLang="zh-CN" b="1" dirty="0">
                <a:latin typeface="Times New Roman" panose="02020603050405020304" pitchFamily="18" charset="0"/>
                <a:ea typeface="等线" panose="02010600030101010101" pitchFamily="2" charset="-122"/>
              </a:rPr>
              <a:t>1</a:t>
            </a:r>
            <a:r>
              <a:rPr lang="zh-CN" altLang="en-US" b="1" dirty="0">
                <a:latin typeface="Times New Roman" panose="02020603050405020304" pitchFamily="18" charset="0"/>
                <a:ea typeface="等线" panose="02010600030101010101" pitchFamily="2" charset="-122"/>
              </a:rPr>
              <a:t>章”，则填充值为“第</a:t>
            </a:r>
            <a:r>
              <a:rPr lang="en-US" altLang="zh-CN" b="1" dirty="0">
                <a:latin typeface="Times New Roman" panose="02020603050405020304" pitchFamily="18" charset="0"/>
                <a:ea typeface="等线" panose="02010600030101010101" pitchFamily="2" charset="-122"/>
              </a:rPr>
              <a:t>2</a:t>
            </a:r>
            <a:r>
              <a:rPr lang="zh-CN" altLang="en-US" b="1" dirty="0">
                <a:latin typeface="Times New Roman" panose="02020603050405020304" pitchFamily="18" charset="0"/>
                <a:ea typeface="等线" panose="02010600030101010101" pitchFamily="2" charset="-122"/>
              </a:rPr>
              <a:t>章”“第</a:t>
            </a:r>
            <a:r>
              <a:rPr lang="en-US" altLang="zh-CN" b="1" dirty="0">
                <a:latin typeface="Times New Roman" panose="02020603050405020304" pitchFamily="18" charset="0"/>
                <a:ea typeface="等线" panose="02010600030101010101" pitchFamily="2" charset="-122"/>
              </a:rPr>
              <a:t>3</a:t>
            </a:r>
            <a:r>
              <a:rPr lang="zh-CN" altLang="en-US" b="1" dirty="0">
                <a:latin typeface="Times New Roman" panose="02020603050405020304" pitchFamily="18" charset="0"/>
                <a:ea typeface="等线" panose="02010600030101010101" pitchFamily="2" charset="-122"/>
              </a:rPr>
              <a:t>章”等。</a:t>
            </a:r>
          </a:p>
          <a:p>
            <a:pPr lvl="3"/>
            <a:r>
              <a:rPr lang="zh-CN" altLang="en-US" b="1" dirty="0">
                <a:latin typeface="Times New Roman" panose="02020603050405020304" pitchFamily="18" charset="0"/>
                <a:ea typeface="等线" panose="02010600030101010101" pitchFamily="2" charset="-122"/>
              </a:rPr>
              <a:t>③ 初值为</a:t>
            </a:r>
            <a:r>
              <a:rPr lang="en-US" altLang="zh-CN" b="1" dirty="0">
                <a:latin typeface="Times New Roman" panose="02020603050405020304" pitchFamily="18" charset="0"/>
                <a:ea typeface="等线" panose="02010600030101010101" pitchFamily="2" charset="-122"/>
              </a:rPr>
              <a:t>Excel </a:t>
            </a:r>
            <a:r>
              <a:rPr lang="zh-CN" altLang="en-US" b="1" dirty="0">
                <a:latin typeface="Times New Roman" panose="02020603050405020304" pitchFamily="18" charset="0"/>
                <a:ea typeface="等线" panose="02010600030101010101" pitchFamily="2" charset="-122"/>
              </a:rPr>
              <a:t>预设序列中的数据，则按预设序列填充。</a:t>
            </a:r>
          </a:p>
          <a:p>
            <a:pPr lvl="3"/>
            <a:r>
              <a:rPr lang="zh-CN" altLang="en-US" b="1" dirty="0">
                <a:latin typeface="Times New Roman" panose="02020603050405020304" pitchFamily="18" charset="0"/>
                <a:ea typeface="等线" panose="02010600030101010101" pitchFamily="2" charset="-122"/>
              </a:rPr>
              <a:t>④ 初值为日期时间型数据时，左键拖动填充柄则在相应单元格中填充自动增 </a:t>
            </a:r>
            <a:r>
              <a:rPr lang="en-US" altLang="zh-CN" b="1" dirty="0">
                <a:latin typeface="Times New Roman" panose="02020603050405020304" pitchFamily="18" charset="0"/>
                <a:ea typeface="等线" panose="02010600030101010101" pitchFamily="2" charset="-122"/>
              </a:rPr>
              <a:t>1</a:t>
            </a:r>
            <a:r>
              <a:rPr lang="zh-CN" altLang="en-US" b="1" dirty="0">
                <a:latin typeface="Times New Roman" panose="02020603050405020304" pitchFamily="18" charset="0"/>
                <a:ea typeface="等线" panose="02010600030101010101" pitchFamily="2" charset="-122"/>
              </a:rPr>
              <a:t>的序列（日期型数据以天为单位、时间型数据以小时为单位）。若在左键拖动填充柄的同时按住</a:t>
            </a:r>
            <a:r>
              <a:rPr lang="en-US" altLang="zh-CN" b="1" dirty="0">
                <a:latin typeface="Times New Roman" panose="02020603050405020304" pitchFamily="18" charset="0"/>
                <a:ea typeface="等线" panose="02010600030101010101" pitchFamily="2" charset="-122"/>
              </a:rPr>
              <a:t>Ctrl</a:t>
            </a:r>
            <a:r>
              <a:rPr lang="zh-CN" altLang="en-US" b="1" dirty="0">
                <a:latin typeface="Times New Roman" panose="02020603050405020304" pitchFamily="18" charset="0"/>
                <a:ea typeface="等线" panose="02010600030101010101" pitchFamily="2" charset="-122"/>
              </a:rPr>
              <a:t>键，则在相应单元格中填充相同数据。</a:t>
            </a:r>
          </a:p>
          <a:p>
            <a:pPr lvl="3"/>
            <a:r>
              <a:rPr lang="zh-CN" altLang="en-US" b="1" dirty="0">
                <a:latin typeface="Times New Roman" panose="02020603050405020304" pitchFamily="18" charset="0"/>
                <a:ea typeface="等线" panose="02010600030101010101" pitchFamily="2" charset="-122"/>
              </a:rPr>
              <a:t>⑤ 输入任意等差、等比数列：</a:t>
            </a:r>
          </a:p>
          <a:p>
            <a:pPr lvl="3"/>
            <a:r>
              <a:rPr lang="zh-CN" altLang="en-US" b="1" dirty="0">
                <a:latin typeface="Times New Roman" panose="02020603050405020304" pitchFamily="18" charset="0"/>
                <a:ea typeface="等线" panose="02010600030101010101" pitchFamily="2" charset="-122"/>
              </a:rPr>
              <a:t>先选定待填充数据区的起始单元格，输入数列的初始值，再选定相邻的另一单元格，输入数列的第二个数值，这两个单元格中数值的差额将决定该序列的增长步长。选定包含初始值和第二个数值的单元格，用鼠标拖动填充柄可填充等差数列。也可右键拖动填充柄到目标位置，释放鼠标，出现快捷菜单，然后选择填充</a:t>
            </a:r>
            <a:r>
              <a:rPr lang="zh-CN" altLang="en-US" b="1" dirty="0" smtClean="0">
                <a:latin typeface="Times New Roman" panose="02020603050405020304" pitchFamily="18" charset="0"/>
                <a:ea typeface="等线" panose="02010600030101010101" pitchFamily="2" charset="-122"/>
              </a:rPr>
              <a:t>选项。</a:t>
            </a:r>
            <a:endParaRPr lang="zh-CN" altLang="en-US" b="1" dirty="0">
              <a:latin typeface="Times New Roman" panose="02020603050405020304" pitchFamily="18" charset="0"/>
              <a:ea typeface="等线" panose="02010600030101010101" pitchFamily="2" charset="-122"/>
            </a:endParaRPr>
          </a:p>
          <a:p>
            <a:pPr lvl="2"/>
            <a:r>
              <a:rPr lang="zh-CN" altLang="en-US" b="1" dirty="0">
                <a:latin typeface="等线" panose="02010600030101010101" pitchFamily="2" charset="-122"/>
                <a:ea typeface="等线" panose="02010600030101010101" pitchFamily="2" charset="-122"/>
              </a:rPr>
              <a:t>（</a:t>
            </a:r>
            <a:r>
              <a:rPr lang="en-US" altLang="zh-CN" b="1" dirty="0">
                <a:latin typeface="Times New Roman" panose="02020603050405020304" pitchFamily="18" charset="0"/>
                <a:ea typeface="等线" panose="02010600030101010101" pitchFamily="2" charset="-122"/>
              </a:rPr>
              <a:t>2</a:t>
            </a:r>
            <a:r>
              <a:rPr lang="zh-CN" altLang="en-US" b="1" dirty="0">
                <a:latin typeface="宋体" panose="02010600030101010101" pitchFamily="2" charset="-122"/>
              </a:rPr>
              <a:t>）</a:t>
            </a:r>
            <a:r>
              <a:rPr lang="zh-CN" altLang="en-US" b="1" dirty="0">
                <a:latin typeface="等线 Light" panose="02010600030101010101" pitchFamily="2" charset="-122"/>
                <a:ea typeface="等线 Light" panose="02010600030101010101" pitchFamily="2" charset="-122"/>
              </a:rPr>
              <a:t>使用</a:t>
            </a:r>
            <a:r>
              <a:rPr lang="zh-CN" altLang="en-US" b="1" dirty="0">
                <a:latin typeface="Arial" panose="020B0604020202020204" pitchFamily="34" charset="0"/>
                <a:ea typeface="等线 Light" panose="02010600030101010101" pitchFamily="2" charset="-122"/>
              </a:rPr>
              <a:t>“</a:t>
            </a:r>
            <a:r>
              <a:rPr lang="zh-CN" altLang="en-US" b="1" dirty="0">
                <a:latin typeface="等线" panose="02010600030101010101" pitchFamily="2" charset="-122"/>
                <a:ea typeface="等线" panose="02010600030101010101" pitchFamily="2" charset="-122"/>
              </a:rPr>
              <a:t>序</a:t>
            </a:r>
            <a:r>
              <a:rPr lang="zh-CN" altLang="en-US" b="1" dirty="0">
                <a:latin typeface="等线 Light" panose="02010600030101010101" pitchFamily="2" charset="-122"/>
                <a:ea typeface="等线 Light" panose="02010600030101010101" pitchFamily="2" charset="-122"/>
              </a:rPr>
              <a:t>列</a:t>
            </a:r>
            <a:r>
              <a:rPr lang="zh-CN" altLang="en-US" b="1" dirty="0">
                <a:latin typeface="Arial" panose="020B0604020202020204" pitchFamily="34" charset="0"/>
                <a:ea typeface="等线 Light" panose="02010600030101010101" pitchFamily="2" charset="-122"/>
              </a:rPr>
              <a:t>”</a:t>
            </a:r>
            <a:r>
              <a:rPr lang="zh-CN" altLang="en-US" b="1" dirty="0">
                <a:latin typeface="等线 Light" panose="02010600030101010101" pitchFamily="2" charset="-122"/>
                <a:ea typeface="等线 Light" panose="02010600030101010101" pitchFamily="2" charset="-122"/>
              </a:rPr>
              <a:t>命令填充：</a:t>
            </a:r>
          </a:p>
          <a:p>
            <a:pPr lvl="3"/>
            <a:r>
              <a:rPr lang="zh-CN" altLang="en-US" b="1" dirty="0">
                <a:latin typeface="Times New Roman" panose="02020603050405020304" pitchFamily="18" charset="0"/>
                <a:ea typeface="等线" panose="02010600030101010101" pitchFamily="2" charset="-122"/>
              </a:rPr>
              <a:t>单击“开始”选项卡“编辑”组中的“填充”按钮，选择“序列”命令，</a:t>
            </a:r>
            <a:r>
              <a:rPr lang="zh-CN" altLang="en-US" b="1" dirty="0" smtClean="0">
                <a:latin typeface="Times New Roman" panose="02020603050405020304" pitchFamily="18" charset="0"/>
                <a:ea typeface="等线" panose="02010600030101010101" pitchFamily="2" charset="-122"/>
              </a:rPr>
              <a:t>打开 “序列”对话框，在对话框</a:t>
            </a:r>
            <a:r>
              <a:rPr lang="zh-CN" altLang="en-US" b="1" dirty="0">
                <a:latin typeface="Times New Roman" panose="02020603050405020304" pitchFamily="18" charset="0"/>
                <a:ea typeface="等线" panose="02010600030101010101" pitchFamily="2" charset="-122"/>
              </a:rPr>
              <a:t>中根据需要设置相应参数，单击“确定”即</a:t>
            </a:r>
            <a:r>
              <a:rPr lang="zh-CN" altLang="en-US" b="1" dirty="0" smtClean="0">
                <a:latin typeface="Times New Roman" panose="02020603050405020304" pitchFamily="18" charset="0"/>
                <a:ea typeface="等线" panose="02010600030101010101" pitchFamily="2" charset="-122"/>
              </a:rPr>
              <a:t>可。</a:t>
            </a:r>
            <a:endParaRPr lang="zh-CN" altLang="en-US" b="1" dirty="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2280259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4.1.5</a:t>
            </a:r>
            <a:r>
              <a:rPr lang="zh-CN" altLang="en-US" b="1" kern="2200" dirty="0">
                <a:latin typeface="Times New Roman" panose="02020603050405020304" pitchFamily="18" charset="0"/>
                <a:ea typeface="等线" panose="02010600030101010101" pitchFamily="2" charset="-122"/>
              </a:rPr>
              <a:t> 输入和编辑数据</a:t>
            </a:r>
            <a:endParaRPr lang="zh-CN" altLang="en-US" dirty="0"/>
          </a:p>
        </p:txBody>
      </p:sp>
      <p:sp>
        <p:nvSpPr>
          <p:cNvPr id="3" name="文本占位符 2"/>
          <p:cNvSpPr>
            <a:spLocks noGrp="1"/>
          </p:cNvSpPr>
          <p:nvPr>
            <p:ph type="body" idx="1"/>
          </p:nvPr>
        </p:nvSpPr>
        <p:spPr/>
        <p:txBody>
          <a:bodyPr/>
          <a:lstStyle/>
          <a:p>
            <a:pPr lvl="1"/>
            <a:r>
              <a:rPr lang="en-US" altLang="zh-CN" b="1" dirty="0">
                <a:latin typeface="Times New Roman" panose="02020603050405020304" pitchFamily="18" charset="0"/>
                <a:ea typeface="等线" panose="02010600030101010101" pitchFamily="2" charset="-122"/>
              </a:rPr>
              <a:t>6. </a:t>
            </a:r>
            <a:r>
              <a:rPr lang="zh-CN" altLang="en-US" b="1" dirty="0">
                <a:latin typeface="Times New Roman" panose="02020603050405020304" pitchFamily="18" charset="0"/>
                <a:ea typeface="等线" panose="02010600030101010101" pitchFamily="2" charset="-122"/>
              </a:rPr>
              <a:t>创建自定义序列</a:t>
            </a:r>
          </a:p>
          <a:p>
            <a:pPr lvl="2"/>
            <a:r>
              <a:rPr lang="zh-CN" altLang="en-US" sz="1800" b="1" dirty="0">
                <a:latin typeface="等线 Light" panose="02010600030101010101" pitchFamily="2" charset="-122"/>
                <a:ea typeface="等线 Light" panose="02010600030101010101" pitchFamily="2" charset="-122"/>
              </a:rPr>
              <a:t>（</a:t>
            </a:r>
            <a:r>
              <a:rPr lang="en-US" altLang="zh-CN" sz="1800" b="1" dirty="0">
                <a:latin typeface="等线 Light" panose="02010600030101010101" pitchFamily="2" charset="-122"/>
                <a:ea typeface="等线 Light" panose="02010600030101010101" pitchFamily="2" charset="-122"/>
              </a:rPr>
              <a:t>1</a:t>
            </a:r>
            <a:r>
              <a:rPr lang="zh-CN" altLang="en-US" sz="1800" b="1" dirty="0">
                <a:latin typeface="等线 Light" panose="02010600030101010101" pitchFamily="2" charset="-122"/>
                <a:ea typeface="等线 Light" panose="02010600030101010101" pitchFamily="2" charset="-122"/>
              </a:rPr>
              <a:t>）利用现有数据创建自定义序列：</a:t>
            </a:r>
          </a:p>
          <a:p>
            <a:pPr lvl="2"/>
            <a:r>
              <a:rPr lang="zh-CN" altLang="en-US" sz="1800" b="1" dirty="0">
                <a:latin typeface="等线 Light" panose="02010600030101010101" pitchFamily="2" charset="-122"/>
                <a:ea typeface="等线 Light" panose="02010600030101010101" pitchFamily="2" charset="-122"/>
              </a:rPr>
              <a:t>（</a:t>
            </a:r>
            <a:r>
              <a:rPr lang="en-US" altLang="zh-CN" sz="1800" b="1" dirty="0">
                <a:latin typeface="等线 Light" panose="02010600030101010101" pitchFamily="2" charset="-122"/>
                <a:ea typeface="等线 Light" panose="02010600030101010101" pitchFamily="2" charset="-122"/>
              </a:rPr>
              <a:t>2</a:t>
            </a:r>
            <a:r>
              <a:rPr lang="zh-CN" altLang="en-US" sz="1800" b="1" dirty="0">
                <a:latin typeface="等线 Light" panose="02010600030101010101" pitchFamily="2" charset="-122"/>
                <a:ea typeface="等线 Light" panose="02010600030101010101" pitchFamily="2" charset="-122"/>
              </a:rPr>
              <a:t>）利用输入序列方式创建自定义序列：</a:t>
            </a:r>
          </a:p>
          <a:p>
            <a:endParaRPr lang="zh-CN" altLang="en-US" dirty="0"/>
          </a:p>
          <a:p>
            <a:endParaRPr lang="zh-CN" altLang="en-US" dirty="0"/>
          </a:p>
        </p:txBody>
      </p:sp>
    </p:spTree>
    <p:extLst>
      <p:ext uri="{BB962C8B-B14F-4D97-AF65-F5344CB8AC3E}">
        <p14:creationId xmlns:p14="http://schemas.microsoft.com/office/powerpoint/2010/main" val="3630849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4.1.5</a:t>
            </a:r>
            <a:r>
              <a:rPr lang="zh-CN" altLang="en-US" b="1" kern="2200" dirty="0">
                <a:latin typeface="Times New Roman" panose="02020603050405020304" pitchFamily="18" charset="0"/>
                <a:ea typeface="等线" panose="02010600030101010101" pitchFamily="2" charset="-122"/>
              </a:rPr>
              <a:t> 输入和编辑数据</a:t>
            </a:r>
            <a:endParaRPr lang="zh-CN" altLang="en-US" dirty="0"/>
          </a:p>
        </p:txBody>
      </p:sp>
      <p:sp>
        <p:nvSpPr>
          <p:cNvPr id="3" name="文本占位符 2"/>
          <p:cNvSpPr>
            <a:spLocks noGrp="1"/>
          </p:cNvSpPr>
          <p:nvPr>
            <p:ph type="body" idx="1"/>
          </p:nvPr>
        </p:nvSpPr>
        <p:spPr/>
        <p:txBody>
          <a:bodyPr>
            <a:normAutofit/>
          </a:bodyPr>
          <a:lstStyle/>
          <a:p>
            <a:pPr lvl="1"/>
            <a:r>
              <a:rPr lang="en-US" altLang="zh-CN" b="1" dirty="0">
                <a:latin typeface="Times New Roman" panose="02020603050405020304" pitchFamily="18" charset="0"/>
                <a:ea typeface="等线" panose="02010600030101010101" pitchFamily="2" charset="-122"/>
              </a:rPr>
              <a:t>7. </a:t>
            </a:r>
            <a:r>
              <a:rPr lang="zh-CN" altLang="en-US" b="1" dirty="0">
                <a:latin typeface="Times New Roman" panose="02020603050405020304" pitchFamily="18" charset="0"/>
                <a:ea typeface="等线" panose="02010600030101010101" pitchFamily="2" charset="-122"/>
              </a:rPr>
              <a:t>数据的删除和清除</a:t>
            </a:r>
          </a:p>
          <a:p>
            <a:pPr lvl="1"/>
            <a:r>
              <a:rPr lang="en-US" altLang="zh-CN" b="1" dirty="0">
                <a:latin typeface="Times New Roman" panose="02020603050405020304" pitchFamily="18" charset="0"/>
                <a:ea typeface="等线" panose="02010600030101010101" pitchFamily="2" charset="-122"/>
              </a:rPr>
              <a:t>8. </a:t>
            </a:r>
            <a:r>
              <a:rPr lang="zh-CN" altLang="en-US" b="1" dirty="0">
                <a:latin typeface="Times New Roman" panose="02020603050405020304" pitchFamily="18" charset="0"/>
                <a:ea typeface="等线" panose="02010600030101010101" pitchFamily="2" charset="-122"/>
              </a:rPr>
              <a:t>数据的复制和移动</a:t>
            </a:r>
          </a:p>
          <a:p>
            <a:pPr lvl="2"/>
            <a:r>
              <a:rPr lang="zh-CN" altLang="en-US" b="1" dirty="0">
                <a:latin typeface="等线 Light" panose="02010600030101010101" pitchFamily="2" charset="-122"/>
                <a:ea typeface="等线 Light" panose="02010600030101010101" pitchFamily="2" charset="-122"/>
              </a:rPr>
              <a:t>（</a:t>
            </a:r>
            <a:r>
              <a:rPr lang="en-US" altLang="zh-CN" b="1" dirty="0">
                <a:latin typeface="等线 Light" panose="02010600030101010101" pitchFamily="2" charset="-122"/>
                <a:ea typeface="等线 Light" panose="02010600030101010101" pitchFamily="2" charset="-122"/>
              </a:rPr>
              <a:t>1</a:t>
            </a:r>
            <a:r>
              <a:rPr lang="zh-CN" altLang="en-US" b="1" dirty="0">
                <a:latin typeface="等线 Light" panose="02010600030101010101" pitchFamily="2" charset="-122"/>
                <a:ea typeface="等线 Light" panose="02010600030101010101" pitchFamily="2" charset="-122"/>
              </a:rPr>
              <a:t>）数据的复制和移动：</a:t>
            </a:r>
          </a:p>
          <a:p>
            <a:pPr lvl="2"/>
            <a:r>
              <a:rPr lang="zh-CN" altLang="en-US" b="1" dirty="0">
                <a:latin typeface="等线 Light" panose="02010600030101010101" pitchFamily="2" charset="-122"/>
                <a:ea typeface="等线 Light" panose="02010600030101010101" pitchFamily="2" charset="-122"/>
              </a:rPr>
              <a:t>（</a:t>
            </a:r>
            <a:r>
              <a:rPr lang="en-US" altLang="zh-CN" b="1" dirty="0">
                <a:latin typeface="等线 Light" panose="02010600030101010101" pitchFamily="2" charset="-122"/>
                <a:ea typeface="等线 Light" panose="02010600030101010101" pitchFamily="2" charset="-122"/>
              </a:rPr>
              <a:t>2</a:t>
            </a:r>
            <a:r>
              <a:rPr lang="zh-CN" altLang="en-US" b="1" dirty="0">
                <a:latin typeface="等线 Light" panose="02010600030101010101" pitchFamily="2" charset="-122"/>
                <a:ea typeface="等线 Light" panose="02010600030101010101" pitchFamily="2" charset="-122"/>
              </a:rPr>
              <a:t>）选择性粘贴：</a:t>
            </a:r>
          </a:p>
          <a:p>
            <a:pPr lvl="3"/>
            <a:r>
              <a:rPr lang="zh-CN" altLang="en-US" b="1" dirty="0">
                <a:latin typeface="Times New Roman" panose="02020603050405020304" pitchFamily="18" charset="0"/>
                <a:ea typeface="等线" panose="02010600030101010101" pitchFamily="2" charset="-122"/>
              </a:rPr>
              <a:t>一个单元格含有多种特性，如内容、格式、批注等，可以使用选择性粘贴复制它的部分特性。选择性粘贴的操作步骤为：先将数据复制到剪贴板，再选择待粘贴目标区域中的第一个单元格，在“开始”选项卡的“剪贴板”组中，单击“粘贴”下拉按钮，在下拉列表中选择“选择性粘贴”命令，</a:t>
            </a:r>
            <a:r>
              <a:rPr lang="zh-CN" altLang="en-US" b="1" dirty="0" smtClean="0">
                <a:latin typeface="Times New Roman" panose="02020603050405020304" pitchFamily="18" charset="0"/>
                <a:ea typeface="等线" panose="02010600030101010101" pitchFamily="2" charset="-122"/>
              </a:rPr>
              <a:t>打开对话框选择</a:t>
            </a:r>
            <a:r>
              <a:rPr lang="zh-CN" altLang="en-US" b="1" dirty="0">
                <a:latin typeface="Times New Roman" panose="02020603050405020304" pitchFamily="18" charset="0"/>
                <a:ea typeface="等线" panose="02010600030101010101" pitchFamily="2" charset="-122"/>
              </a:rPr>
              <a:t>相应选项后，单击“确定”按钮即可完成选择性粘贴。</a:t>
            </a:r>
          </a:p>
          <a:p>
            <a:pPr lvl="1"/>
            <a:r>
              <a:rPr lang="en-US" altLang="zh-CN" b="1" dirty="0">
                <a:latin typeface="Times New Roman" panose="02020603050405020304" pitchFamily="18" charset="0"/>
                <a:ea typeface="等线" panose="02010600030101010101" pitchFamily="2" charset="-122"/>
              </a:rPr>
              <a:t>9. </a:t>
            </a:r>
            <a:r>
              <a:rPr lang="zh-CN" altLang="en-US" b="1" dirty="0">
                <a:latin typeface="Times New Roman" panose="02020603050405020304" pitchFamily="18" charset="0"/>
                <a:ea typeface="等线" panose="02010600030101010101" pitchFamily="2" charset="-122"/>
              </a:rPr>
              <a:t>数据有效性的设置</a:t>
            </a:r>
          </a:p>
          <a:p>
            <a:pPr lvl="2"/>
            <a:r>
              <a:rPr lang="zh-CN" altLang="en-US" b="1" dirty="0">
                <a:latin typeface="等线 Light" panose="02010600030101010101" pitchFamily="2" charset="-122"/>
                <a:ea typeface="等线 Light" panose="02010600030101010101" pitchFamily="2" charset="-122"/>
              </a:rPr>
              <a:t>（</a:t>
            </a:r>
            <a:r>
              <a:rPr lang="en-US" altLang="zh-CN" b="1" dirty="0">
                <a:latin typeface="等线 Light" panose="02010600030101010101" pitchFamily="2" charset="-122"/>
                <a:ea typeface="等线 Light" panose="02010600030101010101" pitchFamily="2" charset="-122"/>
              </a:rPr>
              <a:t>1</a:t>
            </a:r>
            <a:r>
              <a:rPr lang="zh-CN" altLang="en-US" b="1" dirty="0">
                <a:latin typeface="等线 Light" panose="02010600030101010101" pitchFamily="2" charset="-122"/>
                <a:ea typeface="等线 Light" panose="02010600030101010101" pitchFamily="2" charset="-122"/>
              </a:rPr>
              <a:t>）创建数据有效性：</a:t>
            </a:r>
          </a:p>
          <a:p>
            <a:pPr lvl="2"/>
            <a:r>
              <a:rPr lang="zh-CN" altLang="en-US" b="1" dirty="0">
                <a:latin typeface="等线 Light" panose="02010600030101010101" pitchFamily="2" charset="-122"/>
                <a:ea typeface="等线 Light" panose="02010600030101010101" pitchFamily="2" charset="-122"/>
              </a:rPr>
              <a:t>（</a:t>
            </a:r>
            <a:r>
              <a:rPr lang="en-US" altLang="zh-CN" b="1" dirty="0">
                <a:latin typeface="等线 Light" panose="02010600030101010101" pitchFamily="2" charset="-122"/>
                <a:ea typeface="等线 Light" panose="02010600030101010101" pitchFamily="2" charset="-122"/>
              </a:rPr>
              <a:t>2</a:t>
            </a:r>
            <a:r>
              <a:rPr lang="zh-CN" altLang="en-US" b="1" dirty="0">
                <a:latin typeface="等线 Light" panose="02010600030101010101" pitchFamily="2" charset="-122"/>
                <a:ea typeface="等线 Light" panose="02010600030101010101" pitchFamily="2" charset="-122"/>
              </a:rPr>
              <a:t>）删除数据有效性：</a:t>
            </a:r>
            <a:endParaRPr lang="zh-CN" altLang="en-US" b="1" dirty="0">
              <a:latin typeface="Times New Roman" panose="02020603050405020304" pitchFamily="18" charset="0"/>
              <a:ea typeface="等线 Light" panose="02010600030101010101" pitchFamily="2" charset="-122"/>
            </a:endParaRPr>
          </a:p>
          <a:p>
            <a:endParaRPr lang="zh-CN" altLang="en-US" dirty="0"/>
          </a:p>
        </p:txBody>
      </p:sp>
    </p:spTree>
    <p:extLst>
      <p:ext uri="{BB962C8B-B14F-4D97-AF65-F5344CB8AC3E}">
        <p14:creationId xmlns:p14="http://schemas.microsoft.com/office/powerpoint/2010/main" val="733593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4.1.6</a:t>
            </a:r>
            <a:r>
              <a:rPr lang="zh-CN" altLang="en-US" b="1" i="0" u="none" strike="noStrike" kern="2200" baseline="0" dirty="0" smtClean="0">
                <a:latin typeface="Times New Roman" panose="02020603050405020304" pitchFamily="18" charset="0"/>
                <a:ea typeface="等线" panose="02010600030101010101" pitchFamily="2" charset="-122"/>
              </a:rPr>
              <a:t>行、列和单元格的管理</a:t>
            </a:r>
          </a:p>
        </p:txBody>
      </p:sp>
      <p:sp>
        <p:nvSpPr>
          <p:cNvPr id="3" name="文本占位符 2"/>
          <p:cNvSpPr>
            <a:spLocks noGrp="1"/>
          </p:cNvSpPr>
          <p:nvPr>
            <p:ph type="body" idx="1"/>
          </p:nvPr>
        </p:nvSpPr>
        <p:spPr/>
        <p:txBody>
          <a:bodyPr>
            <a:normAutofit/>
          </a:bodyPr>
          <a:lstStyle/>
          <a:p>
            <a:pPr marR="0" lvl="1" rtl="0"/>
            <a:r>
              <a:rPr lang="en-US" altLang="zh-CN" b="1" i="0" u="none" strike="noStrike" baseline="0" dirty="0" smtClean="0">
                <a:latin typeface="Times New Roman" panose="02020603050405020304" pitchFamily="18" charset="0"/>
                <a:ea typeface="等线" panose="02010600030101010101" pitchFamily="2" charset="-122"/>
              </a:rPr>
              <a:t>1. </a:t>
            </a:r>
            <a:r>
              <a:rPr lang="zh-CN" altLang="en-US" b="1" i="0" u="none" strike="noStrike" baseline="0" dirty="0" smtClean="0">
                <a:latin typeface="Times New Roman" panose="02020603050405020304" pitchFamily="18" charset="0"/>
                <a:ea typeface="等线" panose="02010600030101010101" pitchFamily="2" charset="-122"/>
              </a:rPr>
              <a:t>插入行、列、单元格</a:t>
            </a:r>
          </a:p>
          <a:p>
            <a:pPr marR="0" lvl="1" rtl="0"/>
            <a:r>
              <a:rPr lang="en-US" altLang="zh-CN" b="1" i="0" u="none" strike="noStrike" baseline="0" dirty="0" smtClean="0">
                <a:latin typeface="Times New Roman" panose="02020603050405020304" pitchFamily="18" charset="0"/>
                <a:ea typeface="等线" panose="02010600030101010101" pitchFamily="2" charset="-122"/>
              </a:rPr>
              <a:t>2. </a:t>
            </a:r>
            <a:r>
              <a:rPr lang="zh-CN" altLang="en-US" b="1" i="0" u="none" strike="noStrike" baseline="0" dirty="0" smtClean="0">
                <a:latin typeface="Times New Roman" panose="02020603050405020304" pitchFamily="18" charset="0"/>
                <a:ea typeface="等线" panose="02010600030101010101" pitchFamily="2" charset="-122"/>
              </a:rPr>
              <a:t>删除行、列、单元格</a:t>
            </a:r>
          </a:p>
          <a:p>
            <a:pPr marR="0" lvl="1" rtl="0"/>
            <a:r>
              <a:rPr lang="en-US" altLang="zh-CN" b="1" i="0" u="none" strike="noStrike" baseline="0" dirty="0" smtClean="0">
                <a:latin typeface="Times New Roman" panose="02020603050405020304" pitchFamily="18" charset="0"/>
                <a:ea typeface="等线" panose="02010600030101010101" pitchFamily="2" charset="-122"/>
              </a:rPr>
              <a:t>3. </a:t>
            </a:r>
            <a:r>
              <a:rPr lang="zh-CN" altLang="en-US" b="1" i="0" u="none" strike="noStrike" baseline="0" dirty="0" smtClean="0">
                <a:latin typeface="Times New Roman" panose="02020603050405020304" pitchFamily="18" charset="0"/>
                <a:ea typeface="等线" panose="02010600030101010101" pitchFamily="2" charset="-122"/>
              </a:rPr>
              <a:t>行、列的隐藏及取消隐藏</a:t>
            </a:r>
          </a:p>
          <a:p>
            <a:pPr marR="0" lvl="2"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1</a:t>
            </a:r>
            <a:r>
              <a:rPr lang="zh-CN" altLang="en-US" b="1" i="0" u="none" strike="noStrike" baseline="0" dirty="0" smtClean="0">
                <a:latin typeface="等线 Light" panose="02010600030101010101" pitchFamily="2" charset="-122"/>
                <a:ea typeface="等线 Light" panose="02010600030101010101" pitchFamily="2" charset="-122"/>
              </a:rPr>
              <a:t>）行、列的隐藏：</a:t>
            </a:r>
          </a:p>
          <a:p>
            <a:pPr marR="0" lvl="2"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2</a:t>
            </a:r>
            <a:r>
              <a:rPr lang="zh-CN" altLang="en-US" b="1" i="0" u="none" strike="noStrike" baseline="0" dirty="0" smtClean="0">
                <a:latin typeface="等线 Light" panose="02010600030101010101" pitchFamily="2" charset="-122"/>
                <a:ea typeface="等线 Light" panose="02010600030101010101" pitchFamily="2" charset="-122"/>
              </a:rPr>
              <a:t>）取消隐藏：</a:t>
            </a:r>
          </a:p>
          <a:p>
            <a:pPr marR="0" lvl="3" rtl="0"/>
            <a:r>
              <a:rPr lang="zh-CN" altLang="en-US" b="0" i="0" u="none" strike="noStrike" baseline="0" dirty="0" smtClean="0">
                <a:latin typeface="Times New Roman" panose="02020603050405020304" pitchFamily="18" charset="0"/>
                <a:ea typeface="等线" panose="02010600030101010101" pitchFamily="2" charset="-122"/>
              </a:rPr>
              <a:t>行或列隐藏之后，行号或列标不再连续</a:t>
            </a:r>
          </a:p>
        </p:txBody>
      </p:sp>
    </p:spTree>
    <p:extLst>
      <p:ext uri="{BB962C8B-B14F-4D97-AF65-F5344CB8AC3E}">
        <p14:creationId xmlns:p14="http://schemas.microsoft.com/office/powerpoint/2010/main" val="1845876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4.1.6</a:t>
            </a:r>
            <a:r>
              <a:rPr lang="zh-CN" altLang="en-US" b="1" kern="2200" dirty="0">
                <a:latin typeface="Times New Roman" panose="02020603050405020304" pitchFamily="18" charset="0"/>
                <a:ea typeface="等线" panose="02010600030101010101" pitchFamily="2" charset="-122"/>
              </a:rPr>
              <a:t>行、列和单元格的管理</a:t>
            </a:r>
            <a:endParaRPr lang="zh-CN" altLang="en-US" dirty="0"/>
          </a:p>
        </p:txBody>
      </p:sp>
      <p:sp>
        <p:nvSpPr>
          <p:cNvPr id="3" name="文本占位符 2"/>
          <p:cNvSpPr>
            <a:spLocks noGrp="1"/>
          </p:cNvSpPr>
          <p:nvPr>
            <p:ph type="body" idx="1"/>
          </p:nvPr>
        </p:nvSpPr>
        <p:spPr>
          <a:xfrm>
            <a:off x="1097280" y="1845733"/>
            <a:ext cx="10058400" cy="4369715"/>
          </a:xfrm>
        </p:spPr>
        <p:txBody>
          <a:bodyPr>
            <a:normAutofit fontScale="92500" lnSpcReduction="20000"/>
          </a:bodyPr>
          <a:lstStyle/>
          <a:p>
            <a:pPr lvl="1"/>
            <a:r>
              <a:rPr lang="en-US" altLang="zh-CN" b="1" dirty="0">
                <a:latin typeface="Times New Roman" panose="02020603050405020304" pitchFamily="18" charset="0"/>
                <a:ea typeface="等线" panose="02010600030101010101" pitchFamily="2" charset="-122"/>
              </a:rPr>
              <a:t>4.</a:t>
            </a:r>
            <a:r>
              <a:rPr lang="zh-CN" altLang="en-US" b="1" dirty="0">
                <a:latin typeface="Times New Roman" panose="02020603050405020304" pitchFamily="18" charset="0"/>
                <a:ea typeface="等线" panose="02010600030101010101" pitchFamily="2" charset="-122"/>
              </a:rPr>
              <a:t> 单元格</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）单元格的合并：</a:t>
            </a:r>
          </a:p>
          <a:p>
            <a:pPr lvl="3"/>
            <a:r>
              <a:rPr lang="zh-CN" altLang="en-US" sz="1600" b="1" dirty="0">
                <a:latin typeface="Times New Roman" panose="02020603050405020304" pitchFamily="18" charset="0"/>
                <a:ea typeface="等线" panose="02010600030101010101" pitchFamily="2" charset="-122"/>
              </a:rPr>
              <a:t>对单元格进行合并操作时，有“合并后居中”“跨越合并”和“合并单元格”</a:t>
            </a:r>
            <a:r>
              <a:rPr lang="en-US" altLang="zh-CN" sz="1600" b="1" dirty="0">
                <a:latin typeface="Times New Roman" panose="02020603050405020304" pitchFamily="18" charset="0"/>
                <a:ea typeface="等线" panose="02010600030101010101" pitchFamily="2" charset="-122"/>
              </a:rPr>
              <a:t>3</a:t>
            </a:r>
            <a:r>
              <a:rPr lang="zh-CN" altLang="en-US" sz="1600" b="1" dirty="0">
                <a:latin typeface="Times New Roman" panose="02020603050405020304" pitchFamily="18" charset="0"/>
                <a:ea typeface="等线" panose="02010600030101010101" pitchFamily="2" charset="-122"/>
              </a:rPr>
              <a:t>种方式。各合并方式的作用如下：</a:t>
            </a:r>
          </a:p>
          <a:p>
            <a:pPr lvl="3"/>
            <a:r>
              <a:rPr lang="zh-CN" altLang="en-US" sz="1600" b="1" dirty="0">
                <a:latin typeface="Times New Roman" panose="02020603050405020304" pitchFamily="18" charset="0"/>
                <a:ea typeface="等线" panose="02010600030101010101" pitchFamily="2" charset="-122"/>
              </a:rPr>
              <a:t>合并后居中：将多个单元格合并成一个，且内容在合并后单元格的对齐方式是居中对齐。</a:t>
            </a:r>
          </a:p>
          <a:p>
            <a:pPr lvl="3"/>
            <a:r>
              <a:rPr lang="zh-CN" altLang="en-US" sz="1600" b="1" dirty="0">
                <a:latin typeface="Times New Roman" panose="02020603050405020304" pitchFamily="18" charset="0"/>
                <a:ea typeface="等线" panose="02010600030101010101" pitchFamily="2" charset="-122"/>
              </a:rPr>
              <a:t>跨越合并：行与行之间相互合并，而上下单元格之间不参与合并。</a:t>
            </a:r>
          </a:p>
          <a:p>
            <a:pPr lvl="3"/>
            <a:r>
              <a:rPr lang="zh-CN" altLang="en-US" sz="1600" b="1" dirty="0">
                <a:latin typeface="Times New Roman" panose="02020603050405020304" pitchFamily="18" charset="0"/>
                <a:ea typeface="等线" panose="02010600030101010101" pitchFamily="2" charset="-122"/>
              </a:rPr>
              <a:t>合并单元格：将选择的多个单元格合并成一个较大的单元格。</a:t>
            </a:r>
          </a:p>
          <a:p>
            <a:pPr lvl="3"/>
            <a:r>
              <a:rPr lang="zh-CN" altLang="en-US" sz="1600" b="1" dirty="0">
                <a:latin typeface="Times New Roman" panose="02020603050405020304" pitchFamily="18" charset="0"/>
                <a:ea typeface="等线" panose="02010600030101010101" pitchFamily="2" charset="-122"/>
              </a:rPr>
              <a:t>合并单元格的具体方法如下：</a:t>
            </a:r>
          </a:p>
          <a:p>
            <a:pPr lvl="3"/>
            <a:r>
              <a:rPr lang="zh-CN" altLang="en-US" sz="1600" b="1" dirty="0">
                <a:latin typeface="Times New Roman" panose="02020603050405020304" pitchFamily="18" charset="0"/>
                <a:ea typeface="等线" panose="02010600030101010101" pitchFamily="2" charset="-122"/>
              </a:rPr>
              <a:t>选中需要合并的单元格区域，单击“开始”选项卡“对齐方式”组中“合并后居中”按钮的下拉按钮，在打开的</a:t>
            </a:r>
            <a:r>
              <a:rPr lang="zh-CN" altLang="en-US" sz="1600" b="1" dirty="0" smtClean="0">
                <a:latin typeface="Times New Roman" panose="02020603050405020304" pitchFamily="18" charset="0"/>
                <a:ea typeface="等线" panose="02010600030101010101" pitchFamily="2" charset="-122"/>
              </a:rPr>
              <a:t>列表中</a:t>
            </a:r>
            <a:r>
              <a:rPr lang="zh-CN" altLang="en-US" sz="1600" b="1" dirty="0">
                <a:latin typeface="Times New Roman" panose="02020603050405020304" pitchFamily="18" charset="0"/>
                <a:ea typeface="等线" panose="02010600030101010101" pitchFamily="2" charset="-122"/>
              </a:rPr>
              <a:t>选择合并方式，如“合并后居中”</a:t>
            </a:r>
            <a:r>
              <a:rPr lang="zh-CN" altLang="en-US" sz="1600" b="1" dirty="0">
                <a:latin typeface="方正书宋简体" panose="02000000000000000000" pitchFamily="2" charset="-122"/>
                <a:ea typeface="方正书宋简体" panose="02000000000000000000" pitchFamily="2" charset="-122"/>
              </a:rPr>
              <a:t>。</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）取消单元格合并：</a:t>
            </a:r>
          </a:p>
          <a:p>
            <a:pPr lvl="3"/>
            <a:r>
              <a:rPr lang="zh-CN" altLang="en-US" sz="1600" b="1" dirty="0">
                <a:latin typeface="Times New Roman" panose="02020603050405020304" pitchFamily="18" charset="0"/>
                <a:ea typeface="等线" panose="02010600030101010101" pitchFamily="2" charset="-122"/>
              </a:rPr>
              <a:t>选中合并后的单元格，单击“合并后居中”按钮的下拉按钮，在打开的列表（图</a:t>
            </a:r>
            <a:r>
              <a:rPr lang="en-US" altLang="zh-CN" sz="1600" b="1" dirty="0">
                <a:latin typeface="Times New Roman" panose="02020603050405020304" pitchFamily="18" charset="0"/>
                <a:ea typeface="等线" panose="02010600030101010101" pitchFamily="2" charset="-122"/>
              </a:rPr>
              <a:t>4-26</a:t>
            </a:r>
            <a:r>
              <a:rPr lang="zh-CN" altLang="en-US" sz="1600" b="1" dirty="0">
                <a:latin typeface="Times New Roman" panose="02020603050405020304" pitchFamily="18" charset="0"/>
                <a:ea typeface="等线" panose="02010600030101010101" pitchFamily="2" charset="-122"/>
              </a:rPr>
              <a:t>）中单击“取消单元格合并”即可。</a:t>
            </a:r>
          </a:p>
          <a:p>
            <a:endParaRPr lang="zh-CN" altLang="en-US" dirty="0"/>
          </a:p>
        </p:txBody>
      </p:sp>
    </p:spTree>
    <p:extLst>
      <p:ext uri="{BB962C8B-B14F-4D97-AF65-F5344CB8AC3E}">
        <p14:creationId xmlns:p14="http://schemas.microsoft.com/office/powerpoint/2010/main" val="2340718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4.1.7</a:t>
            </a:r>
            <a:r>
              <a:rPr lang="zh-CN" altLang="en-US" b="1" i="0" u="none" strike="noStrike" kern="2200" baseline="0" smtClean="0">
                <a:latin typeface="Times New Roman" panose="02020603050405020304" pitchFamily="18" charset="0"/>
                <a:ea typeface="等线" panose="02010600030101010101" pitchFamily="2" charset="-122"/>
              </a:rPr>
              <a:t>查找和替换</a:t>
            </a:r>
          </a:p>
        </p:txBody>
      </p:sp>
      <p:sp>
        <p:nvSpPr>
          <p:cNvPr id="3" name="文本占位符 2"/>
          <p:cNvSpPr>
            <a:spLocks noGrp="1"/>
          </p:cNvSpPr>
          <p:nvPr>
            <p:ph type="body" idx="1"/>
          </p:nvPr>
        </p:nvSpPr>
        <p:spPr/>
        <p:txBody>
          <a:bodyPr>
            <a:normAutofit/>
          </a:bodyPr>
          <a:lstStyle/>
          <a:p>
            <a:pPr marR="0" lvl="2" rtl="0"/>
            <a:r>
              <a:rPr lang="zh-CN" altLang="en-US" sz="1600" b="1" i="0" u="none" strike="noStrike" baseline="0" dirty="0" smtClean="0">
                <a:latin typeface="等线 Light" panose="02010600030101010101" pitchFamily="2" charset="-122"/>
                <a:ea typeface="等线 Light" panose="02010600030101010101" pitchFamily="2" charset="-122"/>
              </a:rPr>
              <a:t>单击“开始”选项卡“编辑”组中的“查找和选择”按钮</a:t>
            </a:r>
            <a:r>
              <a:rPr lang="zh-CN" altLang="en-US" sz="1600" b="1" i="0" u="none" strike="noStrike" baseline="0" dirty="0" smtClean="0">
                <a:latin typeface="Arial" panose="020B0604020202020204" pitchFamily="34" charset="0"/>
                <a:ea typeface="等线 Light" panose="02010600030101010101" pitchFamily="2" charset="-122"/>
              </a:rPr>
              <a:t> </a:t>
            </a:r>
            <a:r>
              <a:rPr lang="zh-CN" altLang="en-US" sz="1600" b="1" i="0" u="none" strike="noStrike" baseline="0" dirty="0" smtClean="0">
                <a:latin typeface="等线 Light" panose="02010600030101010101" pitchFamily="2" charset="-122"/>
                <a:ea typeface="等线 Light" panose="02010600030101010101" pitchFamily="2" charset="-122"/>
              </a:rPr>
              <a:t>，在打开的列表中单击“查找”或“替换”选项。</a:t>
            </a:r>
            <a:r>
              <a:rPr lang="en-US" altLang="zh-CN" sz="1600" b="1" i="0" u="none" strike="noStrike" baseline="0" dirty="0" smtClean="0">
                <a:latin typeface="等线 Light" panose="02010600030101010101" pitchFamily="2" charset="-122"/>
                <a:ea typeface="等线 Light" panose="02010600030101010101" pitchFamily="2" charset="-122"/>
              </a:rPr>
              <a:t>Excel 2016</a:t>
            </a:r>
            <a:r>
              <a:rPr lang="zh-CN" altLang="en-US" sz="1600" b="1" i="0" u="none" strike="noStrike" baseline="0" dirty="0" smtClean="0">
                <a:latin typeface="等线 Light" panose="02010600030101010101" pitchFamily="2" charset="-122"/>
                <a:ea typeface="等线 Light" panose="02010600030101010101" pitchFamily="2" charset="-122"/>
              </a:rPr>
              <a:t>的“查找”和“替换”功能的使用方法同</a:t>
            </a:r>
            <a:r>
              <a:rPr lang="en-US" altLang="zh-CN" sz="1600" b="1" i="0" u="none" strike="noStrike" baseline="0" dirty="0" smtClean="0">
                <a:latin typeface="等线 Light" panose="02010600030101010101" pitchFamily="2" charset="-122"/>
                <a:ea typeface="等线 Light" panose="02010600030101010101" pitchFamily="2" charset="-122"/>
              </a:rPr>
              <a:t>Word</a:t>
            </a:r>
            <a:r>
              <a:rPr lang="zh-CN" altLang="en-US" sz="1600" b="1" i="0" u="none" strike="noStrike" baseline="0" dirty="0" smtClean="0">
                <a:latin typeface="等线 Light" panose="02010600030101010101" pitchFamily="2" charset="-122"/>
                <a:ea typeface="等线 Light" panose="02010600030101010101" pitchFamily="2" charset="-122"/>
              </a:rPr>
              <a:t> </a:t>
            </a:r>
            <a:r>
              <a:rPr lang="en-US" altLang="zh-CN" sz="1600" b="1" i="0" u="none" strike="noStrike" baseline="0" dirty="0" smtClean="0">
                <a:latin typeface="等线 Light" panose="02010600030101010101" pitchFamily="2" charset="-122"/>
                <a:ea typeface="等线 Light" panose="02010600030101010101" pitchFamily="2" charset="-122"/>
              </a:rPr>
              <a:t>2016</a:t>
            </a:r>
            <a:r>
              <a:rPr lang="zh-CN" altLang="en-US" sz="1600" b="1" i="0" u="none" strike="noStrike" baseline="0" dirty="0" smtClean="0">
                <a:latin typeface="等线 Light" panose="02010600030101010101" pitchFamily="2" charset="-122"/>
                <a:ea typeface="等线 Light" panose="02010600030101010101" pitchFamily="2" charset="-122"/>
              </a:rPr>
              <a:t>类似</a:t>
            </a:r>
            <a:endParaRPr lang="zh-CN" altLang="en-US" sz="16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4271478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4.1.8</a:t>
            </a:r>
            <a:r>
              <a:rPr lang="zh-CN" altLang="en-US" b="1" i="0" u="none" strike="noStrike" kern="2200" baseline="0" smtClean="0">
                <a:latin typeface="Times New Roman" panose="02020603050405020304" pitchFamily="18" charset="0"/>
                <a:ea typeface="等线" panose="02010600030101010101" pitchFamily="2" charset="-122"/>
              </a:rPr>
              <a:t>批注</a:t>
            </a:r>
          </a:p>
        </p:txBody>
      </p:sp>
      <p:sp>
        <p:nvSpPr>
          <p:cNvPr id="3" name="文本占位符 2"/>
          <p:cNvSpPr>
            <a:spLocks noGrp="1"/>
          </p:cNvSpPr>
          <p:nvPr>
            <p:ph type="body" idx="1"/>
          </p:nvPr>
        </p:nvSpPr>
        <p:spPr/>
        <p:txBody>
          <a:bodyPr>
            <a:normAutofit/>
          </a:bodyPr>
          <a:lstStyle/>
          <a:p>
            <a:pPr marR="0" lvl="2" rtl="0"/>
            <a:r>
              <a:rPr lang="zh-CN" altLang="en-US" sz="1600" b="1" i="0" u="none" strike="noStrike" baseline="0" dirty="0" smtClean="0">
                <a:latin typeface="等线 Light" panose="02010600030101010101" pitchFamily="2" charset="-122"/>
                <a:ea typeface="等线 Light" panose="02010600030101010101" pitchFamily="2" charset="-122"/>
              </a:rPr>
              <a:t>批注是附加在单元格中，根据实际需要对单元格中的数据添加的说明或注释。使用批注可为工作表中包含的数据提供更多相关信息，有助于使工作表更易于理解。</a:t>
            </a:r>
            <a:endParaRPr lang="zh-CN" altLang="en-US" sz="16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83652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4.1Excel 2016</a:t>
            </a:r>
            <a:r>
              <a:rPr lang="zh-CN" altLang="en-US" b="1" i="0" u="none" strike="noStrike" kern="2200" baseline="0" dirty="0" smtClean="0">
                <a:latin typeface="方正隶二简体"/>
                <a:ea typeface="等线" panose="02010600030101010101" pitchFamily="2" charset="-122"/>
              </a:rPr>
              <a:t>的基本操作</a:t>
            </a:r>
            <a:endParaRPr lang="zh-CN" altLang="en-US" b="1" i="0" u="none" strike="noStrike" kern="2200" baseline="0" dirty="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sz="2800" b="1" i="0" u="none" strike="noStrike" baseline="0" dirty="0" smtClean="0">
                <a:latin typeface="等线 Light" panose="02010600030101010101" pitchFamily="2" charset="-122"/>
                <a:ea typeface="等线 Light" panose="02010600030101010101" pitchFamily="2" charset="-122"/>
              </a:rPr>
              <a:t>4.1.1Excel 2016</a:t>
            </a:r>
            <a:r>
              <a:rPr lang="zh-CN" altLang="en-US" sz="2800" b="1" i="0" u="none" strike="noStrike" baseline="0" dirty="0" smtClean="0">
                <a:latin typeface="等线 Light" panose="02010600030101010101" pitchFamily="2" charset="-122"/>
                <a:ea typeface="等线 Light" panose="02010600030101010101" pitchFamily="2" charset="-122"/>
              </a:rPr>
              <a:t>的窗口界面</a:t>
            </a:r>
          </a:p>
          <a:p>
            <a:pPr marR="0" lvl="1" rtl="0"/>
            <a:r>
              <a:rPr lang="en-US" altLang="zh-CN" b="1" i="0" u="none" strike="noStrike" baseline="0" dirty="0" smtClean="0">
                <a:latin typeface="Times New Roman" panose="02020603050405020304" pitchFamily="18" charset="0"/>
                <a:ea typeface="等线" panose="02010600030101010101" pitchFamily="2" charset="-122"/>
              </a:rPr>
              <a:t>1. </a:t>
            </a:r>
            <a:r>
              <a:rPr lang="zh-CN" altLang="en-US" b="1" i="0" u="none" strike="noStrike" baseline="0" dirty="0" smtClean="0">
                <a:latin typeface="Times New Roman" panose="02020603050405020304" pitchFamily="18" charset="0"/>
                <a:ea typeface="等线" panose="02010600030101010101" pitchFamily="2" charset="-122"/>
              </a:rPr>
              <a:t>行号和列标</a:t>
            </a:r>
          </a:p>
          <a:p>
            <a:pPr marR="0" lvl="1" rtl="0"/>
            <a:r>
              <a:rPr lang="en-US" altLang="zh-CN" b="1" i="0" u="none" strike="noStrike" baseline="0" dirty="0" smtClean="0">
                <a:latin typeface="Times New Roman" panose="02020603050405020304" pitchFamily="18" charset="0"/>
                <a:ea typeface="等线" panose="02010600030101010101" pitchFamily="2" charset="-122"/>
              </a:rPr>
              <a:t>2.</a:t>
            </a:r>
            <a:r>
              <a:rPr lang="zh-CN" altLang="en-US" b="1" i="0" u="none" strike="noStrike" baseline="0" dirty="0" smtClean="0">
                <a:latin typeface="Times New Roman" panose="02020603050405020304" pitchFamily="18" charset="0"/>
                <a:ea typeface="等线" panose="02010600030101010101" pitchFamily="2" charset="-122"/>
              </a:rPr>
              <a:t>单元格</a:t>
            </a:r>
          </a:p>
          <a:p>
            <a:pPr marR="0" lvl="1" rtl="0"/>
            <a:r>
              <a:rPr lang="en-US" altLang="zh-CN" b="1" i="0" u="none" strike="noStrike" baseline="0" dirty="0" smtClean="0">
                <a:latin typeface="Times New Roman" panose="02020603050405020304" pitchFamily="18" charset="0"/>
                <a:ea typeface="等线" panose="02010600030101010101" pitchFamily="2" charset="-122"/>
              </a:rPr>
              <a:t>3. </a:t>
            </a:r>
            <a:r>
              <a:rPr lang="zh-CN" altLang="en-US" b="1" i="0" u="none" strike="noStrike" baseline="0" dirty="0" smtClean="0">
                <a:latin typeface="Times New Roman" panose="02020603050405020304" pitchFamily="18" charset="0"/>
                <a:ea typeface="等线" panose="02010600030101010101" pitchFamily="2" charset="-122"/>
              </a:rPr>
              <a:t>编辑栏</a:t>
            </a:r>
          </a:p>
          <a:p>
            <a:pPr marR="0" lvl="1" rtl="0"/>
            <a:r>
              <a:rPr lang="en-US" altLang="zh-CN" b="1" i="0" u="none" strike="noStrike" baseline="0" dirty="0" smtClean="0">
                <a:latin typeface="Times New Roman" panose="02020603050405020304" pitchFamily="18" charset="0"/>
                <a:ea typeface="等线" panose="02010600030101010101" pitchFamily="2" charset="-122"/>
              </a:rPr>
              <a:t>4. </a:t>
            </a:r>
            <a:r>
              <a:rPr lang="zh-CN" altLang="en-US" b="1" i="0" u="none" strike="noStrike" baseline="0" dirty="0" smtClean="0">
                <a:latin typeface="Times New Roman" panose="02020603050405020304" pitchFamily="18" charset="0"/>
                <a:ea typeface="等线" panose="02010600030101010101" pitchFamily="2" charset="-122"/>
              </a:rPr>
              <a:t>工作表控制按钮</a:t>
            </a:r>
          </a:p>
          <a:p>
            <a:pPr marR="0" lvl="1" rtl="0"/>
            <a:r>
              <a:rPr lang="en-US" altLang="zh-CN" b="1" i="0" u="none" strike="noStrike" baseline="0" dirty="0" smtClean="0">
                <a:latin typeface="Times New Roman" panose="02020603050405020304" pitchFamily="18" charset="0"/>
                <a:ea typeface="等线" panose="02010600030101010101" pitchFamily="2" charset="-122"/>
              </a:rPr>
              <a:t>5. </a:t>
            </a:r>
            <a:r>
              <a:rPr lang="zh-CN" altLang="en-US" b="1" i="0" u="none" strike="noStrike" baseline="0" dirty="0" smtClean="0">
                <a:latin typeface="Times New Roman" panose="02020603050405020304" pitchFamily="18" charset="0"/>
                <a:ea typeface="等线" panose="02010600030101010101" pitchFamily="2" charset="-122"/>
              </a:rPr>
              <a:t>工作表标签</a:t>
            </a:r>
          </a:p>
          <a:p>
            <a:pPr marR="0" lvl="1" rtl="0"/>
            <a:r>
              <a:rPr lang="en-US" altLang="zh-CN" b="1" i="0" u="none" strike="noStrike" baseline="0" dirty="0" smtClean="0">
                <a:latin typeface="Times New Roman" panose="02020603050405020304" pitchFamily="18" charset="0"/>
                <a:ea typeface="等线" panose="02010600030101010101" pitchFamily="2" charset="-122"/>
              </a:rPr>
              <a:t>6. </a:t>
            </a:r>
            <a:r>
              <a:rPr lang="zh-CN" altLang="en-US" b="1" i="0" u="none" strike="noStrike" baseline="0" dirty="0" smtClean="0">
                <a:latin typeface="Times New Roman" panose="02020603050405020304" pitchFamily="18" charset="0"/>
                <a:ea typeface="等线" panose="02010600030101010101" pitchFamily="2" charset="-122"/>
              </a:rPr>
              <a:t>插入工作表按钮</a:t>
            </a:r>
          </a:p>
        </p:txBody>
      </p:sp>
    </p:spTree>
    <p:extLst>
      <p:ext uri="{BB962C8B-B14F-4D97-AF65-F5344CB8AC3E}">
        <p14:creationId xmlns:p14="http://schemas.microsoft.com/office/powerpoint/2010/main" val="1970530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4.2  </a:t>
            </a:r>
            <a:r>
              <a:rPr lang="zh-CN" altLang="en-US" b="1" i="0" u="none" strike="noStrike" kern="2200" baseline="0" dirty="0" smtClean="0">
                <a:latin typeface="Times New Roman" panose="02020603050405020304" pitchFamily="18" charset="0"/>
                <a:ea typeface="等线" panose="02010600030101010101" pitchFamily="2" charset="-122"/>
              </a:rPr>
              <a:t>公式与函数</a:t>
            </a:r>
          </a:p>
        </p:txBody>
      </p:sp>
      <p:sp>
        <p:nvSpPr>
          <p:cNvPr id="3" name="文本占位符 2"/>
          <p:cNvSpPr>
            <a:spLocks noGrp="1"/>
          </p:cNvSpPr>
          <p:nvPr>
            <p:ph type="body" idx="1"/>
          </p:nvPr>
        </p:nvSpPr>
        <p:spPr/>
        <p:txBody>
          <a:bodyPr>
            <a:normAutofit/>
          </a:bodyPr>
          <a:lstStyle/>
          <a:p>
            <a:pPr marR="0" lvl="0" rtl="0"/>
            <a:r>
              <a:rPr lang="en-US" altLang="zh-CN" sz="2800" b="1" i="0" u="none" strike="noStrike" baseline="0" dirty="0" smtClean="0">
                <a:latin typeface="等线 Light" panose="02010600030101010101" pitchFamily="2" charset="-122"/>
                <a:ea typeface="等线 Light" panose="02010600030101010101" pitchFamily="2" charset="-122"/>
              </a:rPr>
              <a:t>4.2.1</a:t>
            </a:r>
            <a:r>
              <a:rPr lang="zh-CN" altLang="en-US" sz="2800" b="1" i="0" u="none" strike="noStrike" baseline="0" dirty="0" smtClean="0">
                <a:latin typeface="等线 Light" panose="02010600030101010101" pitchFamily="2" charset="-122"/>
                <a:ea typeface="等线 Light" panose="02010600030101010101" pitchFamily="2" charset="-122"/>
              </a:rPr>
              <a:t>公式</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公式是</a:t>
            </a:r>
            <a:r>
              <a:rPr lang="en-US" altLang="zh-CN" sz="1600" b="1" i="0" u="none" strike="noStrike" baseline="0" dirty="0" smtClean="0">
                <a:latin typeface="等线 Light" panose="02010600030101010101" pitchFamily="2" charset="-122"/>
                <a:ea typeface="等线 Light" panose="02010600030101010101" pitchFamily="2" charset="-122"/>
              </a:rPr>
              <a:t>Excel 2016</a:t>
            </a:r>
            <a:r>
              <a:rPr lang="zh-CN" altLang="en-US" sz="1600" b="1" i="0" u="none" strike="noStrike" baseline="0" dirty="0" smtClean="0">
                <a:latin typeface="等线 Light" panose="02010600030101010101" pitchFamily="2" charset="-122"/>
                <a:ea typeface="等线 Light" panose="02010600030101010101" pitchFamily="2" charset="-122"/>
              </a:rPr>
              <a:t>最重要的内容之一，充分灵活地运用公式，可以实现数据处理的自动化。公式对于那些需要填写计算结果的表格非常有用，当公式引用的单元格的数据修改后，公式的计算结果会自动更新。</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公式以“</a:t>
            </a:r>
            <a:r>
              <a:rPr lang="en-US" altLang="zh-CN" sz="1600" b="1" i="0" u="none" strike="noStrike" baseline="0" dirty="0" smtClean="0">
                <a:latin typeface="等线 Light" panose="02010600030101010101" pitchFamily="2" charset="-122"/>
                <a:ea typeface="等线 Light" panose="02010600030101010101" pitchFamily="2" charset="-122"/>
              </a:rPr>
              <a:t>=</a:t>
            </a:r>
            <a:r>
              <a:rPr lang="zh-CN" altLang="en-US" sz="1600" b="1" i="0" u="none" strike="noStrike" baseline="0" dirty="0" smtClean="0">
                <a:latin typeface="等线 Light" panose="02010600030101010101" pitchFamily="2" charset="-122"/>
                <a:ea typeface="等线 Light" panose="02010600030101010101" pitchFamily="2" charset="-122"/>
              </a:rPr>
              <a:t>”开始。一个公式一般包含单元格引用、运算符、值或常量、函数等几种元素。</a:t>
            </a:r>
          </a:p>
        </p:txBody>
      </p:sp>
    </p:spTree>
    <p:extLst>
      <p:ext uri="{BB962C8B-B14F-4D97-AF65-F5344CB8AC3E}">
        <p14:creationId xmlns:p14="http://schemas.microsoft.com/office/powerpoint/2010/main" val="290286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b="1" kern="2200" dirty="0">
                <a:latin typeface="Times New Roman" panose="02020603050405020304" pitchFamily="18" charset="0"/>
                <a:ea typeface="等线" panose="02010600030101010101" pitchFamily="2" charset="-122"/>
              </a:rPr>
              <a:t>4.2.1</a:t>
            </a:r>
            <a:r>
              <a:rPr lang="zh-CN" altLang="en-US" b="1" kern="2200" dirty="0">
                <a:latin typeface="Times New Roman" panose="02020603050405020304" pitchFamily="18" charset="0"/>
                <a:ea typeface="等线" panose="02010600030101010101" pitchFamily="2" charset="-122"/>
              </a:rPr>
              <a:t>公式</a:t>
            </a:r>
          </a:p>
        </p:txBody>
      </p:sp>
      <p:sp>
        <p:nvSpPr>
          <p:cNvPr id="3" name="文本占位符 2"/>
          <p:cNvSpPr>
            <a:spLocks noGrp="1"/>
          </p:cNvSpPr>
          <p:nvPr>
            <p:ph type="body" idx="1"/>
          </p:nvPr>
        </p:nvSpPr>
        <p:spPr>
          <a:xfrm>
            <a:off x="321276" y="1845733"/>
            <a:ext cx="11664778" cy="4715705"/>
          </a:xfrm>
        </p:spPr>
        <p:txBody>
          <a:bodyPr>
            <a:normAutofit/>
          </a:bodyPr>
          <a:lstStyle/>
          <a:p>
            <a:pPr lvl="1"/>
            <a:r>
              <a:rPr lang="en-US" altLang="zh-CN" b="1" dirty="0">
                <a:latin typeface="Times New Roman" panose="02020603050405020304" pitchFamily="18" charset="0"/>
                <a:ea typeface="等线" panose="02010600030101010101" pitchFamily="2" charset="-122"/>
              </a:rPr>
              <a:t>1. </a:t>
            </a:r>
            <a:r>
              <a:rPr lang="zh-CN" altLang="en-US" b="1" dirty="0">
                <a:latin typeface="Times New Roman" panose="02020603050405020304" pitchFamily="18" charset="0"/>
                <a:ea typeface="等线" panose="02010600030101010101" pitchFamily="2" charset="-122"/>
              </a:rPr>
              <a:t>公式中的运算符类型</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）算术运算符：</a:t>
            </a:r>
          </a:p>
          <a:p>
            <a:pPr lvl="3"/>
            <a:r>
              <a:rPr lang="zh-CN" altLang="en-US" sz="1600" b="1" dirty="0">
                <a:latin typeface="Times New Roman" panose="02020603050405020304" pitchFamily="18" charset="0"/>
                <a:ea typeface="等线" panose="02010600030101010101" pitchFamily="2" charset="-122"/>
              </a:rPr>
              <a:t>算术运算符有</a:t>
            </a:r>
            <a:r>
              <a:rPr lang="en-US" altLang="zh-CN" sz="1600" b="1" dirty="0" smtClean="0">
                <a:latin typeface="Times New Roman" panose="02020603050405020304" pitchFamily="18" charset="0"/>
                <a:ea typeface="等线" panose="02010600030101010101" pitchFamily="2" charset="-122"/>
              </a:rPr>
              <a: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a:t>
            </a:r>
            <a:r>
              <a:rPr lang="zh-CN" altLang="en-US" sz="1600" b="1" dirty="0" smtClean="0">
                <a:latin typeface="Times New Roman" panose="02020603050405020304" pitchFamily="18" charset="0"/>
                <a:ea typeface="等线" panose="02010600030101010101" pitchFamily="2" charset="-122"/>
              </a:rPr>
              <a:t>。</a:t>
            </a:r>
            <a:r>
              <a:rPr lang="zh-CN" altLang="en-US" sz="1600" b="1" dirty="0">
                <a:latin typeface="Times New Roman" panose="02020603050405020304" pitchFamily="18" charset="0"/>
                <a:ea typeface="等线" panose="02010600030101010101" pitchFamily="2" charset="-122"/>
              </a:rPr>
              <a:t>完成基本的数学运算，返回值为数值</a:t>
            </a:r>
            <a:r>
              <a:rPr lang="zh-CN" altLang="en-US" sz="1600" b="1" dirty="0" smtClean="0">
                <a:latin typeface="Times New Roman" panose="02020603050405020304" pitchFamily="18" charset="0"/>
                <a:ea typeface="等线" panose="02010600030101010101" pitchFamily="2" charset="-122"/>
              </a:rPr>
              <a:t>。 </a:t>
            </a:r>
            <a:endParaRPr lang="zh-CN" altLang="en-US" sz="1600" b="1" dirty="0">
              <a:latin typeface="Times New Roman" panose="02020603050405020304" pitchFamily="18" charset="0"/>
              <a:ea typeface="等线" panose="02010600030101010101" pitchFamily="2" charset="-122"/>
            </a:endParaRP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）比较运算符：</a:t>
            </a:r>
          </a:p>
          <a:p>
            <a:pPr lvl="3"/>
            <a:r>
              <a:rPr lang="zh-CN" altLang="en-US" sz="1600" b="1" dirty="0">
                <a:latin typeface="Times New Roman" panose="02020603050405020304" pitchFamily="18" charset="0"/>
                <a:ea typeface="等线" panose="02010600030101010101" pitchFamily="2" charset="-122"/>
              </a:rPr>
              <a:t>比较运算符有</a:t>
            </a:r>
            <a:r>
              <a:rPr lang="en-US" altLang="zh-CN" sz="1600" b="1" dirty="0" smtClean="0">
                <a:latin typeface="Times New Roman" panose="02020603050405020304" pitchFamily="18" charset="0"/>
                <a:ea typeface="等线" panose="02010600030101010101" pitchFamily="2" charset="-122"/>
              </a:rPr>
              <a: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&gt;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&lt;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&gt;=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&lt;=</a:t>
            </a:r>
            <a:r>
              <a:rPr lang="zh-CN" altLang="en-US" sz="1600" b="1" dirty="0" smtClean="0">
                <a:latin typeface="Times New Roman" panose="02020603050405020304" pitchFamily="18" charset="0"/>
                <a:ea typeface="等线" panose="02010600030101010101" pitchFamily="2" charset="-122"/>
              </a:rPr>
              <a:t>、</a:t>
            </a:r>
            <a:r>
              <a:rPr lang="en-US" altLang="zh-CN" sz="1600" b="1" dirty="0" smtClean="0">
                <a:latin typeface="Times New Roman" panose="02020603050405020304" pitchFamily="18" charset="0"/>
                <a:ea typeface="等线" panose="02010600030101010101" pitchFamily="2" charset="-122"/>
              </a:rPr>
              <a:t>&lt;&gt;</a:t>
            </a:r>
            <a:r>
              <a:rPr lang="zh-CN" altLang="en-US" sz="1600" b="1" dirty="0" smtClean="0">
                <a:latin typeface="Times New Roman" panose="02020603050405020304" pitchFamily="18" charset="0"/>
                <a:ea typeface="等线" panose="02010600030101010101" pitchFamily="2" charset="-122"/>
              </a:rPr>
              <a:t>。</a:t>
            </a:r>
            <a:r>
              <a:rPr lang="zh-CN" altLang="en-US" sz="1600" b="1" dirty="0">
                <a:latin typeface="Times New Roman" panose="02020603050405020304" pitchFamily="18" charset="0"/>
                <a:ea typeface="等线" panose="02010600030101010101" pitchFamily="2" charset="-122"/>
              </a:rPr>
              <a:t>用以实现两个值的比较，结果是一个逻辑值</a:t>
            </a:r>
            <a:r>
              <a:rPr lang="en-US" altLang="zh-CN" sz="1600" b="1" dirty="0">
                <a:latin typeface="Times New Roman" panose="02020603050405020304" pitchFamily="18" charset="0"/>
                <a:ea typeface="等线" panose="02010600030101010101" pitchFamily="2" charset="-122"/>
              </a:rPr>
              <a:t>True</a:t>
            </a:r>
            <a:r>
              <a:rPr lang="zh-CN" altLang="en-US" sz="1600" b="1" dirty="0">
                <a:latin typeface="Times New Roman" panose="02020603050405020304" pitchFamily="18" charset="0"/>
                <a:ea typeface="等线" panose="02010600030101010101" pitchFamily="2" charset="-122"/>
              </a:rPr>
              <a:t>或</a:t>
            </a:r>
            <a:r>
              <a:rPr lang="en-US" altLang="zh-CN" sz="1600" b="1" dirty="0">
                <a:latin typeface="Times New Roman" panose="02020603050405020304" pitchFamily="18" charset="0"/>
                <a:ea typeface="等线" panose="02010600030101010101" pitchFamily="2" charset="-122"/>
              </a:rPr>
              <a:t>False</a:t>
            </a:r>
            <a:r>
              <a:rPr lang="zh-CN" altLang="en-US" sz="1600" b="1" dirty="0" smtClean="0">
                <a:latin typeface="Times New Roman" panose="02020603050405020304" pitchFamily="18" charset="0"/>
                <a:ea typeface="等线" panose="02010600030101010101" pitchFamily="2" charset="-122"/>
              </a:rPr>
              <a:t>。</a:t>
            </a:r>
            <a:endParaRPr lang="en-US" altLang="zh-CN" sz="1600" b="1" dirty="0" smtClean="0">
              <a:latin typeface="Times New Roman" panose="02020603050405020304" pitchFamily="18" charset="0"/>
              <a:ea typeface="等线" panose="02010600030101010101" pitchFamily="2" charset="-122"/>
            </a:endParaRPr>
          </a:p>
          <a:p>
            <a:pPr lvl="3"/>
            <a:r>
              <a:rPr lang="zh-CN" altLang="en-US" sz="1600" b="1" dirty="0" smtClean="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3</a:t>
            </a:r>
            <a:r>
              <a:rPr lang="zh-CN" altLang="en-US" sz="1600" b="1" dirty="0">
                <a:latin typeface="等线 Light" panose="02010600030101010101" pitchFamily="2" charset="-122"/>
                <a:ea typeface="等线 Light" panose="02010600030101010101" pitchFamily="2" charset="-122"/>
              </a:rPr>
              <a:t>）文本运算符：</a:t>
            </a:r>
          </a:p>
          <a:p>
            <a:pPr lvl="3"/>
            <a:r>
              <a:rPr lang="zh-CN" altLang="en-US" sz="1600" b="1" dirty="0">
                <a:latin typeface="Times New Roman" panose="02020603050405020304" pitchFamily="18" charset="0"/>
                <a:ea typeface="等线" panose="02010600030101010101" pitchFamily="2" charset="-122"/>
              </a:rPr>
              <a:t>文本运算符为“</a:t>
            </a:r>
            <a:r>
              <a:rPr lang="en-US" altLang="zh-CN" sz="1600" b="1" dirty="0">
                <a:latin typeface="Times New Roman" panose="02020603050405020304" pitchFamily="18" charset="0"/>
                <a:ea typeface="等线" panose="02010600030101010101" pitchFamily="2" charset="-122"/>
              </a:rPr>
              <a:t>&amp;”</a:t>
            </a:r>
            <a:r>
              <a:rPr lang="zh-CN" altLang="en-US" sz="1600" b="1" dirty="0">
                <a:latin typeface="Times New Roman" panose="02020603050405020304" pitchFamily="18" charset="0"/>
                <a:ea typeface="等线" panose="02010600030101010101" pitchFamily="2" charset="-122"/>
              </a:rPr>
              <a:t>，用来连接一个或多个文本数据以产生组合的文本</a:t>
            </a:r>
            <a:r>
              <a:rPr lang="zh-CN" altLang="en-US" sz="1600" b="1" dirty="0" smtClean="0">
                <a:latin typeface="Times New Roman" panose="02020603050405020304" pitchFamily="18" charset="0"/>
                <a:ea typeface="等线" panose="02010600030101010101" pitchFamily="2" charset="-122"/>
              </a:rPr>
              <a:t>。</a:t>
            </a:r>
            <a:endParaRPr lang="zh-CN" altLang="en-US" sz="1600" b="1" dirty="0">
              <a:latin typeface="Times New Roman" panose="02020603050405020304" pitchFamily="18" charset="0"/>
              <a:ea typeface="等线" panose="02010600030101010101" pitchFamily="2" charset="-122"/>
            </a:endParaRP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4</a:t>
            </a:r>
            <a:r>
              <a:rPr lang="zh-CN" altLang="en-US" sz="1600" b="1" dirty="0">
                <a:latin typeface="等线 Light" panose="02010600030101010101" pitchFamily="2" charset="-122"/>
                <a:ea typeface="等线 Light" panose="02010600030101010101" pitchFamily="2" charset="-122"/>
              </a:rPr>
              <a:t>）引用运算符：</a:t>
            </a:r>
          </a:p>
          <a:p>
            <a:pPr lvl="3"/>
            <a:r>
              <a:rPr lang="zh-CN" altLang="en-US" sz="1600" b="1" dirty="0">
                <a:latin typeface="Times New Roman" panose="02020603050405020304" pitchFamily="18" charset="0"/>
                <a:ea typeface="等线" panose="02010600030101010101" pitchFamily="2" charset="-122"/>
              </a:rPr>
              <a:t>单元格引用运算符为“</a:t>
            </a:r>
            <a:r>
              <a:rPr lang="en-US" altLang="zh-CN" sz="1600" b="1" dirty="0">
                <a:latin typeface="Times New Roman" panose="02020603050405020304" pitchFamily="18" charset="0"/>
                <a:ea typeface="等线" panose="02010600030101010101" pitchFamily="2" charset="-122"/>
              </a:rPr>
              <a:t>:”</a:t>
            </a:r>
            <a:r>
              <a:rPr lang="zh-CN" altLang="en-US" sz="1600" b="1" dirty="0">
                <a:latin typeface="Times New Roman" panose="02020603050405020304" pitchFamily="18" charset="0"/>
                <a:ea typeface="等线" panose="02010600030101010101" pitchFamily="2" charset="-122"/>
              </a:rPr>
              <a:t>（冒号），用于合并多个单元格区域</a:t>
            </a:r>
            <a:r>
              <a:rPr lang="zh-CN" altLang="en-US" sz="1600" b="1" dirty="0" smtClean="0">
                <a:latin typeface="Times New Roman" panose="02020603050405020304" pitchFamily="18" charset="0"/>
                <a:ea typeface="等线" panose="02010600030101010101" pitchFamily="2" charset="-122"/>
              </a:rPr>
              <a:t>。</a:t>
            </a:r>
            <a:endParaRPr lang="zh-CN" altLang="en-US" sz="1600" b="1" dirty="0">
              <a:latin typeface="Times New Roman" panose="02020603050405020304" pitchFamily="18" charset="0"/>
              <a:ea typeface="等线" panose="02010600030101010101" pitchFamily="2" charset="-122"/>
            </a:endParaRPr>
          </a:p>
          <a:p>
            <a:pPr lvl="3"/>
            <a:r>
              <a:rPr lang="zh-CN" altLang="en-US" sz="1600" b="1" dirty="0">
                <a:latin typeface="Times New Roman" panose="02020603050405020304" pitchFamily="18" charset="0"/>
                <a:ea typeface="等线" panose="02010600030101010101" pitchFamily="2" charset="-122"/>
              </a:rPr>
              <a:t>联合运算符为“，”（逗号），用于将多个引用合并为一个引用</a:t>
            </a:r>
            <a:r>
              <a:rPr lang="zh-CN" altLang="en-US" sz="1600" b="1" dirty="0" smtClean="0">
                <a:latin typeface="Times New Roman" panose="02020603050405020304" pitchFamily="18" charset="0"/>
                <a:ea typeface="等线" panose="02010600030101010101" pitchFamily="2" charset="-122"/>
              </a:rPr>
              <a:t>。</a:t>
            </a:r>
            <a:endParaRPr lang="zh-CN" altLang="en-US" sz="1600" b="1" dirty="0">
              <a:latin typeface="Times New Roman" panose="02020603050405020304" pitchFamily="18" charset="0"/>
              <a:ea typeface="等线" panose="02010600030101010101" pitchFamily="2" charset="-122"/>
            </a:endParaRPr>
          </a:p>
          <a:p>
            <a:pPr lvl="3"/>
            <a:r>
              <a:rPr lang="zh-CN" altLang="en-US" sz="1600" b="1" dirty="0">
                <a:latin typeface="Times New Roman" panose="02020603050405020304" pitchFamily="18" charset="0"/>
                <a:ea typeface="等线" panose="02010600030101010101" pitchFamily="2" charset="-122"/>
              </a:rPr>
              <a:t>交叉运算符为空格，产生同时属于两个引用的单元格区域的引用</a:t>
            </a:r>
            <a:r>
              <a:rPr lang="zh-CN" altLang="en-US" sz="1600" b="1" dirty="0" smtClean="0">
                <a:latin typeface="Times New Roman" panose="02020603050405020304" pitchFamily="18" charset="0"/>
                <a:ea typeface="等线" panose="02010600030101010101" pitchFamily="2" charset="-122"/>
              </a:rPr>
              <a:t>。</a:t>
            </a:r>
            <a:endParaRPr lang="zh-CN" altLang="en-US" sz="1600" dirty="0"/>
          </a:p>
        </p:txBody>
      </p:sp>
    </p:spTree>
    <p:extLst>
      <p:ext uri="{BB962C8B-B14F-4D97-AF65-F5344CB8AC3E}">
        <p14:creationId xmlns:p14="http://schemas.microsoft.com/office/powerpoint/2010/main" val="332676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4.2.1</a:t>
            </a:r>
            <a:r>
              <a:rPr lang="zh-CN" altLang="en-US" b="1" kern="2200" dirty="0">
                <a:latin typeface="Times New Roman" panose="02020603050405020304" pitchFamily="18" charset="0"/>
                <a:ea typeface="等线" panose="02010600030101010101" pitchFamily="2" charset="-122"/>
              </a:rPr>
              <a:t>公式</a:t>
            </a:r>
            <a:endParaRPr lang="zh-CN" altLang="en-US" dirty="0"/>
          </a:p>
        </p:txBody>
      </p:sp>
      <p:sp>
        <p:nvSpPr>
          <p:cNvPr id="3" name="文本占位符 2"/>
          <p:cNvSpPr>
            <a:spLocks noGrp="1"/>
          </p:cNvSpPr>
          <p:nvPr>
            <p:ph type="body" idx="1"/>
          </p:nvPr>
        </p:nvSpPr>
        <p:spPr>
          <a:xfrm>
            <a:off x="1097280" y="1845734"/>
            <a:ext cx="10058400" cy="4394428"/>
          </a:xfrm>
        </p:spPr>
        <p:txBody>
          <a:bodyPr>
            <a:normAutofit/>
          </a:bodyPr>
          <a:lstStyle/>
          <a:p>
            <a:pPr lvl="1"/>
            <a:r>
              <a:rPr lang="en-US" altLang="zh-CN" b="1" dirty="0">
                <a:latin typeface="Times New Roman" panose="02020603050405020304" pitchFamily="18" charset="0"/>
                <a:ea typeface="等线" panose="02010600030101010101" pitchFamily="2" charset="-122"/>
              </a:rPr>
              <a:t>2. </a:t>
            </a:r>
            <a:r>
              <a:rPr lang="zh-CN" altLang="en-US" b="1" dirty="0">
                <a:latin typeface="Times New Roman" panose="02020603050405020304" pitchFamily="18" charset="0"/>
                <a:ea typeface="等线" panose="02010600030101010101" pitchFamily="2" charset="-122"/>
              </a:rPr>
              <a:t>公式中的运算顺序</a:t>
            </a:r>
          </a:p>
          <a:p>
            <a:pPr lvl="2"/>
            <a:r>
              <a:rPr lang="zh-CN" altLang="en-US" sz="1600" b="1" dirty="0">
                <a:latin typeface="等线 Light" panose="02010600030101010101" pitchFamily="2" charset="-122"/>
                <a:ea typeface="等线 Light" panose="02010600030101010101" pitchFamily="2" charset="-122"/>
              </a:rPr>
              <a:t>公式中的运算符运算优先级为：</a:t>
            </a:r>
          </a:p>
          <a:p>
            <a:pPr lvl="2"/>
            <a:r>
              <a:rPr lang="en-US" altLang="zh-CN" sz="1600" b="1" dirty="0">
                <a:latin typeface="等线 Light" panose="02010600030101010101" pitchFamily="2" charset="-122"/>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（冒号）、空格、</a:t>
            </a:r>
            <a:r>
              <a:rPr lang="en-US" altLang="zh-CN" sz="1600" b="1" dirty="0">
                <a:latin typeface="Times New Roman" panose="02020603050405020304" pitchFamily="18" charset="0"/>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（逗号）→％（百分比）→</a:t>
            </a:r>
            <a:r>
              <a:rPr lang="en-US" altLang="zh-CN" sz="1600" b="1" dirty="0">
                <a:latin typeface="等线 Light" panose="02010600030101010101" pitchFamily="2" charset="-122"/>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（乘幂）→*（乘）、</a:t>
            </a:r>
            <a:r>
              <a:rPr lang="en-US" altLang="zh-CN" sz="1600" b="1" dirty="0">
                <a:latin typeface="等线 Light" panose="02010600030101010101" pitchFamily="2" charset="-122"/>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（除）→</a:t>
            </a:r>
            <a:r>
              <a:rPr lang="en-US" altLang="zh-CN" sz="1600" b="1" dirty="0">
                <a:latin typeface="等线 Light" panose="02010600030101010101" pitchFamily="2" charset="-122"/>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（加）、</a:t>
            </a:r>
            <a:r>
              <a:rPr lang="en-US" altLang="zh-CN" sz="1600" b="1" dirty="0">
                <a:latin typeface="Times New Roman" panose="02020603050405020304" pitchFamily="18" charset="0"/>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（减）→</a:t>
            </a:r>
            <a:r>
              <a:rPr lang="en-US" altLang="zh-CN" sz="1600" b="1" dirty="0">
                <a:latin typeface="等线 Light" panose="02010600030101010101" pitchFamily="2" charset="-122"/>
                <a:ea typeface="等线 Light" panose="02010600030101010101" pitchFamily="2" charset="-122"/>
              </a:rPr>
              <a:t>&amp;</a:t>
            </a:r>
            <a:r>
              <a:rPr lang="zh-CN" altLang="en-US" sz="1600" b="1" dirty="0">
                <a:latin typeface="等线 Light" panose="02010600030101010101" pitchFamily="2" charset="-122"/>
                <a:ea typeface="等线 Light" panose="02010600030101010101" pitchFamily="2" charset="-122"/>
              </a:rPr>
              <a:t>（连接符）→</a:t>
            </a:r>
            <a:r>
              <a:rPr lang="en-US" altLang="zh-CN" sz="1600" b="1" dirty="0">
                <a:latin typeface="等线 Light" panose="02010600030101010101" pitchFamily="2" charset="-122"/>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&lt;</a:t>
            </a:r>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&gt;</a:t>
            </a:r>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&lt;=</a:t>
            </a:r>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&gt;=</a:t>
            </a:r>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&lt;&gt;</a:t>
            </a:r>
            <a:r>
              <a:rPr lang="zh-CN" altLang="en-US" sz="1600" b="1" dirty="0">
                <a:latin typeface="等线 Light" panose="02010600030101010101" pitchFamily="2" charset="-122"/>
                <a:ea typeface="等线 Light" panose="02010600030101010101" pitchFamily="2" charset="-122"/>
              </a:rPr>
              <a:t>（比较运算符）</a:t>
            </a:r>
          </a:p>
          <a:p>
            <a:pPr lvl="2"/>
            <a:r>
              <a:rPr lang="zh-CN" altLang="en-US" sz="1600" b="1" dirty="0">
                <a:latin typeface="等线 Light" panose="02010600030101010101" pitchFamily="2" charset="-122"/>
                <a:ea typeface="等线 Light" panose="02010600030101010101" pitchFamily="2" charset="-122"/>
              </a:rPr>
              <a:t>对于优先级相同的运算符，则从左到右进行计算。如果要修改计算顺序，则应把公式中需要首先计算的部分括在圆括号内。</a:t>
            </a:r>
          </a:p>
          <a:p>
            <a:pPr lvl="1"/>
            <a:r>
              <a:rPr lang="en-US" altLang="zh-CN" b="1" dirty="0">
                <a:latin typeface="Times New Roman" panose="02020603050405020304" pitchFamily="18" charset="0"/>
                <a:ea typeface="等线" panose="02010600030101010101" pitchFamily="2" charset="-122"/>
              </a:rPr>
              <a:t>3. </a:t>
            </a:r>
            <a:r>
              <a:rPr lang="zh-CN" altLang="en-US" b="1" dirty="0">
                <a:latin typeface="Times New Roman" panose="02020603050405020304" pitchFamily="18" charset="0"/>
                <a:ea typeface="等线" panose="02010600030101010101" pitchFamily="2" charset="-122"/>
              </a:rPr>
              <a:t>输入和编辑公式</a:t>
            </a:r>
          </a:p>
          <a:p>
            <a:pPr lvl="2"/>
            <a:r>
              <a:rPr lang="zh-CN" altLang="en-US" sz="1600" b="1" dirty="0">
                <a:latin typeface="等线 Light" panose="02010600030101010101" pitchFamily="2" charset="-122"/>
                <a:ea typeface="等线 Light" panose="02010600030101010101" pitchFamily="2" charset="-122"/>
              </a:rPr>
              <a:t>选择要在其中输入公式的单元格，先输入等号“</a:t>
            </a:r>
            <a:r>
              <a:rPr lang="en-US" altLang="zh-CN" sz="1600" b="1" dirty="0">
                <a:latin typeface="等线 Light" panose="02010600030101010101" pitchFamily="2" charset="-122"/>
                <a:ea typeface="等线 Light" panose="02010600030101010101" pitchFamily="2" charset="-122"/>
              </a:rPr>
              <a:t>=</a:t>
            </a:r>
            <a:r>
              <a:rPr lang="zh-CN" altLang="en-US" sz="1600" b="1" dirty="0">
                <a:latin typeface="等线 Light" panose="02010600030101010101" pitchFamily="2" charset="-122"/>
                <a:ea typeface="等线 Light" panose="02010600030101010101" pitchFamily="2" charset="-122"/>
              </a:rPr>
              <a:t>”，然后输入运算数和运算符。在输入公式时，一般需要引用单元格数据。引用单元格数据有两种方法，第一种是直接输入单元格地址，第二种是利用鼠标选择单元格来填充单元格地址，最后按回车键确认</a:t>
            </a:r>
            <a:r>
              <a:rPr lang="zh-CN" altLang="en-US" sz="1600" b="1" dirty="0" smtClean="0">
                <a:latin typeface="等线 Light" panose="02010600030101010101" pitchFamily="2" charset="-122"/>
                <a:ea typeface="等线 Light" panose="02010600030101010101" pitchFamily="2" charset="-122"/>
              </a:rPr>
              <a:t>。</a:t>
            </a:r>
            <a:endParaRPr lang="zh-CN" altLang="en-US" sz="1600" b="1" dirty="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3879289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4.2.1</a:t>
            </a:r>
            <a:r>
              <a:rPr lang="zh-CN" altLang="en-US" b="1" kern="2200" dirty="0">
                <a:latin typeface="Times New Roman" panose="02020603050405020304" pitchFamily="18" charset="0"/>
                <a:ea typeface="等线" panose="02010600030101010101" pitchFamily="2" charset="-122"/>
              </a:rPr>
              <a:t>公式</a:t>
            </a:r>
            <a:endParaRPr lang="zh-CN" altLang="en-US" dirty="0"/>
          </a:p>
        </p:txBody>
      </p:sp>
      <p:sp>
        <p:nvSpPr>
          <p:cNvPr id="3" name="文本占位符 2"/>
          <p:cNvSpPr>
            <a:spLocks noGrp="1"/>
          </p:cNvSpPr>
          <p:nvPr>
            <p:ph type="body" idx="1"/>
          </p:nvPr>
        </p:nvSpPr>
        <p:spPr>
          <a:xfrm>
            <a:off x="531341" y="1845733"/>
            <a:ext cx="11405286" cy="4740417"/>
          </a:xfrm>
        </p:spPr>
        <p:txBody>
          <a:bodyPr>
            <a:normAutofit/>
          </a:bodyPr>
          <a:lstStyle/>
          <a:p>
            <a:pPr lvl="1"/>
            <a:r>
              <a:rPr lang="en-US" altLang="zh-CN" b="1" dirty="0">
                <a:latin typeface="Times New Roman" panose="02020603050405020304" pitchFamily="18" charset="0"/>
                <a:ea typeface="等线" panose="02010600030101010101" pitchFamily="2" charset="-122"/>
              </a:rPr>
              <a:t>4. </a:t>
            </a:r>
            <a:r>
              <a:rPr lang="zh-CN" altLang="en-US" b="1" dirty="0">
                <a:latin typeface="Times New Roman" panose="02020603050405020304" pitchFamily="18" charset="0"/>
                <a:ea typeface="等线" panose="02010600030101010101" pitchFamily="2" charset="-122"/>
              </a:rPr>
              <a:t>相对引用和绝对引用</a:t>
            </a:r>
          </a:p>
          <a:p>
            <a:pPr lvl="2"/>
            <a:r>
              <a:rPr lang="zh-CN" altLang="en-US" sz="1600" b="1" dirty="0" smtClean="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）相对引用：</a:t>
            </a:r>
          </a:p>
          <a:p>
            <a:pPr lvl="3"/>
            <a:r>
              <a:rPr lang="zh-CN" altLang="en-US" sz="1600" b="1" dirty="0">
                <a:latin typeface="Times New Roman" panose="02020603050405020304" pitchFamily="18" charset="0"/>
                <a:ea typeface="等线" panose="02010600030101010101" pitchFamily="2" charset="-122"/>
              </a:rPr>
              <a:t>相对引用是指单元格地址会随公式所在位置的变化而改变，公式的值将会依据更改后的单元格地址的值重新计算。</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）绝对引用：</a:t>
            </a:r>
          </a:p>
          <a:p>
            <a:pPr lvl="3"/>
            <a:r>
              <a:rPr lang="zh-CN" altLang="en-US" sz="1600" b="1" dirty="0">
                <a:latin typeface="Times New Roman" panose="02020603050405020304" pitchFamily="18" charset="0"/>
                <a:ea typeface="等线" panose="02010600030101010101" pitchFamily="2" charset="-122"/>
              </a:rPr>
              <a:t>绝对引用是指公式中的单元格或单元格区域地址不随公式位置的改变而改变。不论公式的单元格处在什么位置，公式中所引用的单元格位置都是其在工作表中的确切位置。绝对引用的形式是在每一个列标及行号前加一个“</a:t>
            </a:r>
            <a:r>
              <a:rPr lang="en-US" altLang="zh-CN" sz="1600" b="1" dirty="0">
                <a:latin typeface="Times New Roman" panose="02020603050405020304" pitchFamily="18" charset="0"/>
                <a:ea typeface="等线" panose="02010600030101010101" pitchFamily="2" charset="-122"/>
              </a:rPr>
              <a:t>$”</a:t>
            </a:r>
            <a:r>
              <a:rPr lang="zh-CN" altLang="en-US" sz="1600" b="1" dirty="0" smtClean="0">
                <a:latin typeface="Times New Roman" panose="02020603050405020304" pitchFamily="18" charset="0"/>
                <a:ea typeface="等线" panose="02010600030101010101" pitchFamily="2" charset="-122"/>
              </a:rPr>
              <a:t>符号。</a:t>
            </a:r>
            <a:endParaRPr lang="zh-CN" altLang="en-US" sz="1600" b="1" dirty="0">
              <a:latin typeface="Times New Roman" panose="02020603050405020304" pitchFamily="18" charset="0"/>
              <a:ea typeface="等线" panose="02010600030101010101" pitchFamily="2" charset="-122"/>
            </a:endParaRP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3</a:t>
            </a:r>
            <a:r>
              <a:rPr lang="zh-CN" altLang="en-US" sz="1600" b="1" dirty="0">
                <a:latin typeface="等线 Light" panose="02010600030101010101" pitchFamily="2" charset="-122"/>
                <a:ea typeface="等线 Light" panose="02010600030101010101" pitchFamily="2" charset="-122"/>
              </a:rPr>
              <a:t>）混合引用：</a:t>
            </a:r>
          </a:p>
          <a:p>
            <a:pPr lvl="3"/>
            <a:r>
              <a:rPr lang="zh-CN" altLang="en-US" sz="1600" b="1" dirty="0">
                <a:latin typeface="Times New Roman" panose="02020603050405020304" pitchFamily="18" charset="0"/>
                <a:ea typeface="等线" panose="02010600030101010101" pitchFamily="2" charset="-122"/>
              </a:rPr>
              <a:t>混合引用是指单元格或单元格区域的地址部分是相对引用，部分是绝对</a:t>
            </a:r>
            <a:r>
              <a:rPr lang="zh-CN" altLang="en-US" sz="1600" b="1" dirty="0" smtClean="0">
                <a:latin typeface="Times New Roman" panose="02020603050405020304" pitchFamily="18" charset="0"/>
                <a:ea typeface="等线" panose="02010600030101010101" pitchFamily="2" charset="-122"/>
              </a:rPr>
              <a:t>引用。</a:t>
            </a:r>
            <a:endParaRPr lang="zh-CN" altLang="en-US" sz="1600" b="1" dirty="0">
              <a:latin typeface="Times New Roman" panose="02020603050405020304" pitchFamily="18" charset="0"/>
              <a:ea typeface="等线" panose="02010600030101010101" pitchFamily="2" charset="-122"/>
            </a:endParaRP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4</a:t>
            </a:r>
            <a:r>
              <a:rPr lang="zh-CN" altLang="en-US" sz="1600" b="1" dirty="0">
                <a:latin typeface="等线 Light" panose="02010600030101010101" pitchFamily="2" charset="-122"/>
                <a:ea typeface="等线 Light" panose="02010600030101010101" pitchFamily="2" charset="-122"/>
              </a:rPr>
              <a:t>）三维地址引用：</a:t>
            </a:r>
          </a:p>
          <a:p>
            <a:pPr lvl="3"/>
            <a:r>
              <a:rPr lang="zh-CN" altLang="en-US" sz="1600" b="1" dirty="0">
                <a:latin typeface="Times New Roman" panose="02020603050405020304" pitchFamily="18" charset="0"/>
                <a:ea typeface="等线" panose="02010600030101010101" pitchFamily="2" charset="-122"/>
              </a:rPr>
              <a:t>在</a:t>
            </a:r>
            <a:r>
              <a:rPr lang="en-US" altLang="zh-CN" sz="1600" b="1" dirty="0">
                <a:latin typeface="Times New Roman" panose="02020603050405020304" pitchFamily="18" charset="0"/>
                <a:ea typeface="等线" panose="02010600030101010101" pitchFamily="2" charset="-122"/>
              </a:rPr>
              <a:t>Excel</a:t>
            </a:r>
            <a:r>
              <a:rPr lang="zh-CN" altLang="en-US" sz="1600" b="1" dirty="0">
                <a:latin typeface="Times New Roman" panose="02020603050405020304" pitchFamily="18" charset="0"/>
                <a:ea typeface="等线" panose="02010600030101010101" pitchFamily="2" charset="-122"/>
              </a:rPr>
              <a:t>中，不但可以引用同一工作表中的单元格，还能引用不同工作表中的单元格，引用格式为：</a:t>
            </a:r>
            <a:r>
              <a:rPr lang="en-US" altLang="zh-CN" sz="1600" b="1" dirty="0">
                <a:latin typeface="Times New Roman" panose="02020603050405020304" pitchFamily="18" charset="0"/>
                <a:ea typeface="等线" panose="02010600030101010101" pitchFamily="2" charset="-122"/>
              </a:rPr>
              <a:t>[</a:t>
            </a:r>
            <a:r>
              <a:rPr lang="zh-CN" altLang="en-US" sz="1600" b="1" dirty="0">
                <a:latin typeface="Times New Roman" panose="02020603050405020304" pitchFamily="18" charset="0"/>
                <a:ea typeface="等线" panose="02010600030101010101" pitchFamily="2" charset="-122"/>
              </a:rPr>
              <a:t>工作簿名</a:t>
            </a:r>
            <a:r>
              <a:rPr lang="en-US" altLang="zh-CN" sz="1600" b="1" dirty="0">
                <a:latin typeface="Times New Roman" panose="02020603050405020304" pitchFamily="18" charset="0"/>
                <a:ea typeface="等线" panose="02010600030101010101" pitchFamily="2" charset="-122"/>
              </a:rPr>
              <a:t>]+</a:t>
            </a:r>
            <a:r>
              <a:rPr lang="zh-CN" altLang="en-US" sz="1600" b="1" dirty="0">
                <a:latin typeface="Times New Roman" panose="02020603050405020304" pitchFamily="18" charset="0"/>
                <a:ea typeface="等线" panose="02010600030101010101" pitchFamily="2" charset="-122"/>
              </a:rPr>
              <a:t>工作表名</a:t>
            </a:r>
            <a:r>
              <a:rPr lang="en-US" altLang="zh-CN" sz="1600" b="1" dirty="0">
                <a:latin typeface="Times New Roman" panose="02020603050405020304" pitchFamily="18" charset="0"/>
                <a:ea typeface="等线" panose="02010600030101010101" pitchFamily="2" charset="-122"/>
              </a:rPr>
              <a:t>!+</a:t>
            </a:r>
            <a:r>
              <a:rPr lang="zh-CN" altLang="en-US" sz="1600" b="1" dirty="0">
                <a:latin typeface="Times New Roman" panose="02020603050405020304" pitchFamily="18" charset="0"/>
                <a:ea typeface="等线" panose="02010600030101010101" pitchFamily="2" charset="-122"/>
              </a:rPr>
              <a:t>单元格引用</a:t>
            </a:r>
            <a:r>
              <a:rPr lang="zh-CN" altLang="en-US" sz="1600" b="1" dirty="0" smtClean="0">
                <a:latin typeface="Times New Roman" panose="02020603050405020304" pitchFamily="18" charset="0"/>
                <a:ea typeface="等线" panose="02010600030101010101" pitchFamily="2" charset="-122"/>
              </a:rPr>
              <a:t>。</a:t>
            </a:r>
            <a:endParaRPr lang="zh-CN" altLang="en-US" sz="1600" dirty="0"/>
          </a:p>
        </p:txBody>
      </p:sp>
    </p:spTree>
    <p:extLst>
      <p:ext uri="{BB962C8B-B14F-4D97-AF65-F5344CB8AC3E}">
        <p14:creationId xmlns:p14="http://schemas.microsoft.com/office/powerpoint/2010/main" val="1488216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4.2.2</a:t>
            </a:r>
            <a:r>
              <a:rPr lang="zh-CN" altLang="en-US" b="1" i="0" u="none" strike="noStrike" kern="2200" baseline="0" dirty="0" smtClean="0">
                <a:latin typeface="Times New Roman" panose="02020603050405020304" pitchFamily="18" charset="0"/>
                <a:ea typeface="等线" panose="02010600030101010101" pitchFamily="2" charset="-122"/>
              </a:rPr>
              <a:t>函数</a:t>
            </a:r>
          </a:p>
        </p:txBody>
      </p:sp>
      <p:sp>
        <p:nvSpPr>
          <p:cNvPr id="3" name="文本占位符 2"/>
          <p:cNvSpPr>
            <a:spLocks noGrp="1"/>
          </p:cNvSpPr>
          <p:nvPr>
            <p:ph type="body" idx="1"/>
          </p:nvPr>
        </p:nvSpPr>
        <p:spPr/>
        <p:txBody>
          <a:bodyPr>
            <a:normAutofit/>
          </a:bodyPr>
          <a:lstStyle/>
          <a:p>
            <a:pPr marR="0" lvl="1" rtl="0"/>
            <a:r>
              <a:rPr lang="en-US" altLang="zh-CN" b="1" i="0" u="none" strike="noStrike" baseline="0" dirty="0" smtClean="0">
                <a:latin typeface="Times New Roman" panose="02020603050405020304" pitchFamily="18" charset="0"/>
                <a:ea typeface="等线" panose="02010600030101010101" pitchFamily="2" charset="-122"/>
              </a:rPr>
              <a:t>1.</a:t>
            </a:r>
            <a:r>
              <a:rPr lang="zh-CN" altLang="en-US" b="1" i="0" u="none" strike="noStrike" baseline="0" dirty="0" smtClean="0">
                <a:latin typeface="Times New Roman" panose="02020603050405020304" pitchFamily="18" charset="0"/>
                <a:ea typeface="等线" panose="02010600030101010101" pitchFamily="2" charset="-122"/>
              </a:rPr>
              <a:t>函数的组成与分类</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函数一般由函数名和参数组成。函数名一般代表了函数的用途，如</a:t>
            </a:r>
            <a:r>
              <a:rPr lang="en-US" altLang="zh-CN" sz="1600" b="1" i="0" u="none" strike="noStrike" baseline="0" dirty="0" smtClean="0">
                <a:latin typeface="等线 Light" panose="02010600030101010101" pitchFamily="2" charset="-122"/>
                <a:ea typeface="等线 Light" panose="02010600030101010101" pitchFamily="2" charset="-122"/>
              </a:rPr>
              <a:t>SUM</a:t>
            </a:r>
            <a:r>
              <a:rPr lang="zh-CN" altLang="en-US" sz="1600" b="1" i="0" u="none" strike="noStrike" baseline="0" dirty="0" smtClean="0">
                <a:latin typeface="等线 Light" panose="02010600030101010101" pitchFamily="2" charset="-122"/>
                <a:ea typeface="等线 Light" panose="02010600030101010101" pitchFamily="2" charset="-122"/>
              </a:rPr>
              <a:t>代表求和、</a:t>
            </a:r>
            <a:r>
              <a:rPr lang="en-US" altLang="zh-CN" sz="1600" b="1" i="0" u="none" strike="noStrike" baseline="0" dirty="0" smtClean="0">
                <a:latin typeface="等线 Light" panose="02010600030101010101" pitchFamily="2" charset="-122"/>
                <a:ea typeface="等线 Light" panose="02010600030101010101" pitchFamily="2" charset="-122"/>
              </a:rPr>
              <a:t>AVERAGE </a:t>
            </a:r>
            <a:r>
              <a:rPr lang="zh-CN" altLang="en-US" sz="1600" b="1" i="0" u="none" strike="noStrike" baseline="0" dirty="0" smtClean="0">
                <a:latin typeface="等线 Light" panose="02010600030101010101" pitchFamily="2" charset="-122"/>
                <a:ea typeface="等线 Light" panose="02010600030101010101" pitchFamily="2" charset="-122"/>
              </a:rPr>
              <a:t>代表求平均、</a:t>
            </a:r>
            <a:r>
              <a:rPr lang="en-US" altLang="zh-CN" sz="1600" b="1" i="0" u="none" strike="noStrike" baseline="0" dirty="0" smtClean="0">
                <a:latin typeface="等线 Light" panose="02010600030101010101" pitchFamily="2" charset="-122"/>
                <a:ea typeface="等线 Light" panose="02010600030101010101" pitchFamily="2" charset="-122"/>
              </a:rPr>
              <a:t>MAX </a:t>
            </a:r>
            <a:r>
              <a:rPr lang="zh-CN" altLang="en-US" sz="1600" b="1" i="0" u="none" strike="noStrike" baseline="0" dirty="0" smtClean="0">
                <a:latin typeface="等线 Light" panose="02010600030101010101" pitchFamily="2" charset="-122"/>
                <a:ea typeface="等线 Light" panose="02010600030101010101" pitchFamily="2" charset="-122"/>
              </a:rPr>
              <a:t>代表求最大值等。参数根据函数计算功能的不同可以是数字、文本、逻辑值、数组、错误值或单元格引用。指定的参数都必须为有效参数值。参数也可以是常量、公式或其他函数。</a:t>
            </a:r>
          </a:p>
          <a:p>
            <a:pPr marR="0" lvl="2" rtl="0"/>
            <a:r>
              <a:rPr lang="en-US" altLang="zh-CN" sz="1600" b="1" i="0" u="none" strike="noStrike" baseline="0" dirty="0" smtClean="0">
                <a:latin typeface="等线 Light" panose="02010600030101010101" pitchFamily="2" charset="-122"/>
                <a:ea typeface="等线 Light" panose="02010600030101010101" pitchFamily="2" charset="-122"/>
              </a:rPr>
              <a:t>Excel 2016</a:t>
            </a:r>
            <a:r>
              <a:rPr lang="zh-CN" altLang="en-US" sz="1600" b="1" i="0" u="none" strike="noStrike" baseline="0" dirty="0" smtClean="0">
                <a:latin typeface="等线 Light" panose="02010600030101010101" pitchFamily="2" charset="-122"/>
                <a:ea typeface="等线 Light" panose="02010600030101010101" pitchFamily="2" charset="-122"/>
              </a:rPr>
              <a:t>中的函数可分为数据库函数、日期与时间函数、工程函数、财务函数、信息函数、逻辑函数、查询和引用函数、数学和三角函数、统计函数、文本函数和用户自定义函数等十几大类函数。</a:t>
            </a:r>
          </a:p>
        </p:txBody>
      </p:sp>
    </p:spTree>
    <p:extLst>
      <p:ext uri="{BB962C8B-B14F-4D97-AF65-F5344CB8AC3E}">
        <p14:creationId xmlns:p14="http://schemas.microsoft.com/office/powerpoint/2010/main" val="3040676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kern="2200" dirty="0">
                <a:latin typeface="Times New Roman" panose="02020603050405020304" pitchFamily="18" charset="0"/>
                <a:ea typeface="等线" panose="02010600030101010101" pitchFamily="2" charset="-122"/>
              </a:rPr>
              <a:t>4.2.2</a:t>
            </a:r>
            <a:r>
              <a:rPr lang="zh-CN" altLang="en-US" b="1" kern="2200" dirty="0">
                <a:latin typeface="Times New Roman" panose="02020603050405020304" pitchFamily="18" charset="0"/>
                <a:ea typeface="等线" panose="02010600030101010101" pitchFamily="2" charset="-122"/>
              </a:rPr>
              <a:t>函数</a:t>
            </a:r>
          </a:p>
        </p:txBody>
      </p:sp>
      <p:sp>
        <p:nvSpPr>
          <p:cNvPr id="3" name="文本占位符 2"/>
          <p:cNvSpPr>
            <a:spLocks noGrp="1"/>
          </p:cNvSpPr>
          <p:nvPr>
            <p:ph type="body" idx="1"/>
          </p:nvPr>
        </p:nvSpPr>
        <p:spPr/>
        <p:txBody>
          <a:bodyPr/>
          <a:lstStyle/>
          <a:p>
            <a:pPr lvl="1"/>
            <a:r>
              <a:rPr lang="en-US" altLang="zh-CN" b="1" dirty="0">
                <a:latin typeface="Times New Roman" panose="02020603050405020304" pitchFamily="18" charset="0"/>
                <a:ea typeface="等线" panose="02010600030101010101" pitchFamily="2" charset="-122"/>
              </a:rPr>
              <a:t>2.</a:t>
            </a:r>
            <a:r>
              <a:rPr lang="zh-CN" altLang="en-US" b="1" dirty="0">
                <a:latin typeface="Times New Roman" panose="02020603050405020304" pitchFamily="18" charset="0"/>
                <a:ea typeface="等线" panose="02010600030101010101" pitchFamily="2" charset="-122"/>
              </a:rPr>
              <a:t>函数的输入与使用</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）直接输入函数：</a:t>
            </a:r>
          </a:p>
          <a:p>
            <a:pPr lvl="3"/>
            <a:r>
              <a:rPr lang="zh-CN" altLang="en-US" sz="1600" b="1" dirty="0">
                <a:latin typeface="Times New Roman" panose="02020603050405020304" pitchFamily="18" charset="0"/>
                <a:ea typeface="等线" panose="02010600030101010101" pitchFamily="2" charset="-122"/>
              </a:rPr>
              <a:t>若用户能够准确记住函数的名称及各参数的意义和使用方法，可直接在相应的单元格或编辑栏中输入函数。</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）使用“插入函数”对话框：</a:t>
            </a:r>
          </a:p>
          <a:p>
            <a:pPr lvl="3"/>
            <a:r>
              <a:rPr lang="zh-CN" altLang="en-US" sz="1600" b="1" dirty="0">
                <a:latin typeface="Times New Roman" panose="02020603050405020304" pitchFamily="18" charset="0"/>
                <a:ea typeface="等线" panose="02010600030101010101" pitchFamily="2" charset="-122"/>
              </a:rPr>
              <a:t>如果对插入单元格中的函数不熟悉，则可通过“插入函数”对话框来插入函数。</a:t>
            </a:r>
          </a:p>
          <a:p>
            <a:pPr lvl="3"/>
            <a:r>
              <a:rPr lang="zh-CN" altLang="en-US" sz="1600" b="1" dirty="0">
                <a:latin typeface="Times New Roman" panose="02020603050405020304" pitchFamily="18" charset="0"/>
                <a:ea typeface="等线" panose="02010600030101010101" pitchFamily="2" charset="-122"/>
              </a:rPr>
              <a:t>除了运用上述方法外，用户还可单击编辑栏中的“插入函数”按钮 </a:t>
            </a:r>
            <a:r>
              <a:rPr lang="zh-CN" altLang="en-US" sz="1600" b="1" dirty="0">
                <a:latin typeface="Arial" panose="020B0604020202020204" pitchFamily="34" charset="0"/>
                <a:ea typeface="等线" panose="02010600030101010101" pitchFamily="2" charset="-122"/>
              </a:rPr>
              <a:t> </a:t>
            </a:r>
            <a:r>
              <a:rPr lang="zh-CN" altLang="en-US" sz="1600" b="1" dirty="0">
                <a:latin typeface="Times New Roman" panose="02020603050405020304" pitchFamily="18" charset="0"/>
                <a:ea typeface="等线" panose="02010600030101010101" pitchFamily="2" charset="-122"/>
              </a:rPr>
              <a:t>来打开“插入函数”对话框，实现对函数的插入。用户只需选择需要插入函数的单元格，单击编辑栏中的“插入函数”按钮即可</a:t>
            </a:r>
            <a:r>
              <a:rPr lang="zh-CN" altLang="en-US" sz="1600" b="1" dirty="0" smtClean="0">
                <a:latin typeface="Times New Roman" panose="02020603050405020304" pitchFamily="18" charset="0"/>
                <a:ea typeface="等线" panose="02010600030101010101" pitchFamily="2" charset="-122"/>
              </a:rPr>
              <a:t>。</a:t>
            </a:r>
            <a:endParaRPr lang="zh-CN" altLang="en-US" sz="1600" b="1" dirty="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3419144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3. </a:t>
            </a:r>
            <a:r>
              <a:rPr lang="zh-CN" altLang="en-US" b="1" i="0" u="none" strike="noStrike" kern="2200" baseline="0" smtClean="0">
                <a:latin typeface="Times New Roman" panose="02020603050405020304" pitchFamily="18" charset="0"/>
                <a:ea typeface="等线" panose="02010600030101010101" pitchFamily="2" charset="-122"/>
              </a:rPr>
              <a:t>常用函数介绍</a:t>
            </a:r>
          </a:p>
        </p:txBody>
      </p:sp>
      <p:sp>
        <p:nvSpPr>
          <p:cNvPr id="3" name="文本占位符 2"/>
          <p:cNvSpPr>
            <a:spLocks noGrp="1"/>
          </p:cNvSpPr>
          <p:nvPr>
            <p:ph type="body" idx="1"/>
          </p:nvPr>
        </p:nvSpPr>
        <p:spPr/>
        <p:txBody>
          <a:bodyPr/>
          <a:lstStyle/>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1</a:t>
            </a:r>
            <a:r>
              <a:rPr lang="zh-CN" altLang="en-US" b="1" i="0" u="none" strike="noStrike" baseline="0" dirty="0" smtClean="0">
                <a:latin typeface="等线 Light" panose="02010600030101010101" pitchFamily="2" charset="-122"/>
                <a:ea typeface="等线 Light" panose="02010600030101010101" pitchFamily="2" charset="-122"/>
              </a:rPr>
              <a:t>）求和函数</a:t>
            </a:r>
            <a:r>
              <a:rPr lang="en-US" altLang="zh-CN" b="1" i="0" u="none" strike="noStrike" baseline="0" dirty="0" smtClean="0">
                <a:latin typeface="等线 Light" panose="02010600030101010101" pitchFamily="2" charset="-122"/>
                <a:ea typeface="等线 Light" panose="02010600030101010101" pitchFamily="2" charset="-122"/>
              </a:rPr>
              <a:t>SUM</a:t>
            </a:r>
            <a:r>
              <a:rPr lang="zh-CN" altLang="en-US" b="1" i="0" u="none" strike="noStrike" baseline="0" dirty="0" smtClean="0">
                <a:latin typeface="等线 Light" panose="02010600030101010101" pitchFamily="2" charset="-122"/>
                <a:ea typeface="等线 Light" panose="02010600030101010101" pitchFamily="2" charset="-122"/>
              </a:rPr>
              <a:t>：</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求和函数</a:t>
            </a:r>
            <a:r>
              <a:rPr lang="en-US" altLang="zh-CN" sz="1600" b="1" i="0" u="none" strike="noStrike" baseline="0" dirty="0" smtClean="0">
                <a:latin typeface="Times New Roman" panose="02020603050405020304" pitchFamily="18" charset="0"/>
                <a:ea typeface="等线" panose="02010600030101010101" pitchFamily="2" charset="-122"/>
              </a:rPr>
              <a:t>SUM</a:t>
            </a:r>
            <a:r>
              <a:rPr lang="zh-CN" altLang="en-US" sz="1600" b="1" i="0" u="none" strike="noStrike" baseline="0" dirty="0" smtClean="0">
                <a:latin typeface="Times New Roman" panose="02020603050405020304" pitchFamily="18" charset="0"/>
                <a:ea typeface="等线" panose="02010600030101010101" pitchFamily="2" charset="-122"/>
              </a:rPr>
              <a:t>的语法格式为</a:t>
            </a:r>
            <a:r>
              <a:rPr lang="en-US" altLang="zh-CN" sz="1600" b="1" i="0" u="none" strike="noStrike" baseline="0" dirty="0" smtClean="0">
                <a:latin typeface="Times New Roman" panose="02020603050405020304" pitchFamily="18" charset="0"/>
                <a:ea typeface="等线" panose="02010600030101010101" pitchFamily="2" charset="-122"/>
              </a:rPr>
              <a:t>SUM</a:t>
            </a:r>
            <a:r>
              <a:rPr lang="zh-CN" altLang="en-US" sz="1600" b="1" i="0" u="none" strike="noStrike" baseline="0" dirty="0" smtClean="0">
                <a:latin typeface="Arial" panose="020B0604020202020204" pitchFamily="34" charset="0"/>
                <a:ea typeface="等线" panose="02010600030101010101" pitchFamily="2" charset="-122"/>
              </a:rPr>
              <a:t> </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Arial" panose="020B0604020202020204" pitchFamily="34" charset="0"/>
                <a:ea typeface="等线" panose="02010600030101010101" pitchFamily="2" charset="-122"/>
              </a:rPr>
              <a:t> </a:t>
            </a:r>
            <a:r>
              <a:rPr lang="en-US" altLang="zh-CN" sz="1600" b="1" i="0" u="none" strike="noStrike" baseline="0" dirty="0" smtClean="0">
                <a:latin typeface="Times New Roman" panose="02020603050405020304" pitchFamily="18" charset="0"/>
                <a:ea typeface="等线" panose="02010600030101010101" pitchFamily="2" charset="-122"/>
              </a:rPr>
              <a:t>number1,number2</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，其中</a:t>
            </a:r>
            <a:r>
              <a:rPr lang="en-US" altLang="zh-CN" sz="1600" b="1" i="0" u="none" strike="noStrike" baseline="0" dirty="0" smtClean="0">
                <a:latin typeface="Times New Roman" panose="02020603050405020304" pitchFamily="18" charset="0"/>
                <a:ea typeface="等线" panose="02010600030101010101" pitchFamily="2" charset="-122"/>
              </a:rPr>
              <a:t>number1</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number2</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为需要求和的参数。如果参数为数组或引用，只有其中的数字被计算，数组或引用中的空白单元格、逻辑值、文本或错误值将被忽略。如果参数为错误值或不能转换成数字的文本，将会导致错误</a:t>
            </a:r>
            <a:r>
              <a:rPr lang="zh-CN" altLang="en-US" b="1" i="0" u="none" strike="noStrike" baseline="0" dirty="0" smtClean="0">
                <a:latin typeface="Times New Roman" panose="02020603050405020304" pitchFamily="18" charset="0"/>
                <a:ea typeface="等线" panose="02010600030101010101" pitchFamily="2" charset="-122"/>
              </a:rPr>
              <a:t>。</a:t>
            </a:r>
          </a:p>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2</a:t>
            </a:r>
            <a:r>
              <a:rPr lang="zh-CN" altLang="en-US" b="1" i="0" u="none" strike="noStrike" baseline="0" dirty="0" smtClean="0">
                <a:latin typeface="等线 Light" panose="02010600030101010101" pitchFamily="2" charset="-122"/>
                <a:ea typeface="等线 Light" panose="02010600030101010101" pitchFamily="2" charset="-122"/>
              </a:rPr>
              <a:t>）单条件求和函数</a:t>
            </a:r>
            <a:r>
              <a:rPr lang="en-US" altLang="zh-CN" b="1" i="0" u="none" strike="noStrike" baseline="0" dirty="0" smtClean="0">
                <a:latin typeface="等线 Light" panose="02010600030101010101" pitchFamily="2" charset="-122"/>
                <a:ea typeface="等线 Light" panose="02010600030101010101" pitchFamily="2" charset="-122"/>
              </a:rPr>
              <a:t>SUMIF</a:t>
            </a:r>
            <a:r>
              <a:rPr lang="zh-CN" altLang="en-US" b="1" i="0" u="none" strike="noStrike" baseline="0" dirty="0" smtClean="0">
                <a:latin typeface="等线 Light" panose="02010600030101010101" pitchFamily="2" charset="-122"/>
                <a:ea typeface="等线 Light" panose="02010600030101010101" pitchFamily="2" charset="-122"/>
              </a:rPr>
              <a:t>：</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SUMIF</a:t>
            </a:r>
            <a:r>
              <a:rPr lang="zh-CN" altLang="en-US" sz="1600" b="1" i="0" u="none" strike="noStrike" baseline="0" dirty="0" smtClean="0">
                <a:latin typeface="Times New Roman" panose="02020603050405020304" pitchFamily="18" charset="0"/>
                <a:ea typeface="等线" panose="02010600030101010101" pitchFamily="2" charset="-122"/>
              </a:rPr>
              <a:t>函数的语法格式为</a:t>
            </a:r>
            <a:r>
              <a:rPr lang="en-US" altLang="zh-CN" sz="1600" b="1" i="0" u="none" strike="noStrike" baseline="0" dirty="0" smtClean="0">
                <a:latin typeface="Times New Roman" panose="02020603050405020304" pitchFamily="18" charset="0"/>
                <a:ea typeface="等线" panose="02010600030101010101" pitchFamily="2" charset="-122"/>
              </a:rPr>
              <a:t>SUMIF(</a:t>
            </a:r>
            <a:r>
              <a:rPr lang="en-US" altLang="zh-CN" sz="1600" b="1" i="0" u="none" strike="noStrike" baseline="0" dirty="0" err="1" smtClean="0">
                <a:latin typeface="Times New Roman" panose="02020603050405020304" pitchFamily="18" charset="0"/>
                <a:ea typeface="等线" panose="02010600030101010101" pitchFamily="2" charset="-122"/>
              </a:rPr>
              <a:t>range,criteria</a:t>
            </a:r>
            <a:r>
              <a:rPr lang="en-US" altLang="zh-CN"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err="1" smtClean="0">
                <a:latin typeface="Times New Roman" panose="02020603050405020304" pitchFamily="18" charset="0"/>
                <a:ea typeface="等线" panose="02010600030101010101" pitchFamily="2" charset="-122"/>
              </a:rPr>
              <a:t>sum_range</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，用于对区域中符合指定条件的值求和。其中</a:t>
            </a:r>
            <a:r>
              <a:rPr lang="en-US" altLang="zh-CN" sz="1600" b="1" i="0" u="none" strike="noStrike" baseline="0" dirty="0" smtClean="0">
                <a:latin typeface="Times New Roman" panose="02020603050405020304" pitchFamily="18" charset="0"/>
                <a:ea typeface="等线" panose="02010600030101010101" pitchFamily="2" charset="-122"/>
              </a:rPr>
              <a:t>range</a:t>
            </a:r>
            <a:r>
              <a:rPr lang="zh-CN" altLang="en-US" sz="1600" b="1" i="0" u="none" strike="noStrike" baseline="0" dirty="0" smtClean="0">
                <a:latin typeface="Times New Roman" panose="02020603050405020304" pitchFamily="18" charset="0"/>
                <a:ea typeface="等线" panose="02010600030101010101" pitchFamily="2" charset="-122"/>
              </a:rPr>
              <a:t>参数必选，用于条件计算的单元格区域。每个区域中的单元格都必须是数字或名称、数组或包含数字的引用，空值和文本值将被忽略。</a:t>
            </a:r>
          </a:p>
        </p:txBody>
      </p:sp>
    </p:spTree>
    <p:extLst>
      <p:ext uri="{BB962C8B-B14F-4D97-AF65-F5344CB8AC3E}">
        <p14:creationId xmlns:p14="http://schemas.microsoft.com/office/powerpoint/2010/main" val="2189869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3. </a:t>
            </a:r>
            <a:r>
              <a:rPr lang="zh-CN" altLang="en-US" b="1" i="0" u="none" strike="noStrike" kern="2200" baseline="0" smtClean="0">
                <a:latin typeface="Times New Roman" panose="02020603050405020304" pitchFamily="18" charset="0"/>
                <a:ea typeface="等线" panose="02010600030101010101" pitchFamily="2" charset="-122"/>
              </a:rPr>
              <a:t>常用函数介绍</a:t>
            </a:r>
          </a:p>
        </p:txBody>
      </p:sp>
      <p:sp>
        <p:nvSpPr>
          <p:cNvPr id="3" name="文本占位符 2"/>
          <p:cNvSpPr>
            <a:spLocks noGrp="1"/>
          </p:cNvSpPr>
          <p:nvPr>
            <p:ph type="body" idx="1"/>
          </p:nvPr>
        </p:nvSpPr>
        <p:spPr/>
        <p:txBody>
          <a:bodyPr>
            <a:normAutofit/>
          </a:bodyPr>
          <a:lstStyle/>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3</a:t>
            </a:r>
            <a:r>
              <a:rPr lang="zh-CN" altLang="en-US" b="1" i="0" u="none" strike="noStrike" baseline="0" dirty="0" smtClean="0">
                <a:latin typeface="等线 Light" panose="02010600030101010101" pitchFamily="2" charset="-122"/>
                <a:ea typeface="等线 Light" panose="02010600030101010101" pitchFamily="2" charset="-122"/>
              </a:rPr>
              <a:t>）求平均值函数</a:t>
            </a:r>
            <a:r>
              <a:rPr lang="en-US" altLang="zh-CN" b="1" i="0" u="none" strike="noStrike" baseline="0" dirty="0" smtClean="0">
                <a:latin typeface="等线 Light" panose="02010600030101010101" pitchFamily="2" charset="-122"/>
                <a:ea typeface="等线 Light" panose="02010600030101010101" pitchFamily="2" charset="-122"/>
              </a:rPr>
              <a:t>AVERAGE</a:t>
            </a:r>
            <a:r>
              <a:rPr lang="zh-CN" altLang="en-US" b="1" i="0" u="none" strike="noStrike" baseline="0" dirty="0" smtClean="0">
                <a:latin typeface="等线 Light" panose="02010600030101010101" pitchFamily="2" charset="-122"/>
                <a:ea typeface="等线 Light" panose="02010600030101010101" pitchFamily="2" charset="-122"/>
              </a:rPr>
              <a:t>：</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AVERAGE</a:t>
            </a:r>
            <a:r>
              <a:rPr lang="zh-CN" altLang="en-US" sz="1600" b="1" i="0" u="none" strike="noStrike" baseline="0" dirty="0" smtClean="0">
                <a:latin typeface="Times New Roman" panose="02020603050405020304" pitchFamily="18" charset="0"/>
                <a:ea typeface="等线" panose="02010600030101010101" pitchFamily="2" charset="-122"/>
              </a:rPr>
              <a:t>函数的语法格式为</a:t>
            </a:r>
            <a:r>
              <a:rPr lang="en-US" altLang="zh-CN" sz="1600" b="1" i="0" u="none" strike="noStrike" baseline="0" dirty="0" smtClean="0">
                <a:latin typeface="Times New Roman" panose="02020603050405020304" pitchFamily="18" charset="0"/>
                <a:ea typeface="等线" panose="02010600030101010101" pitchFamily="2" charset="-122"/>
              </a:rPr>
              <a:t>AVERAGE( number1,number2,...)</a:t>
            </a:r>
            <a:r>
              <a:rPr lang="zh-CN" altLang="en-US" sz="1600" b="1" i="0" u="none" strike="noStrike" baseline="0" dirty="0" smtClean="0">
                <a:latin typeface="Times New Roman" panose="02020603050405020304" pitchFamily="18" charset="0"/>
                <a:ea typeface="等线" panose="02010600030101010101" pitchFamily="2" charset="-122"/>
              </a:rPr>
              <a:t>，其中</a:t>
            </a:r>
            <a:r>
              <a:rPr lang="en-US" altLang="zh-CN" sz="1600" b="1" i="0" u="none" strike="noStrike" baseline="0" dirty="0" smtClean="0">
                <a:latin typeface="Times New Roman" panose="02020603050405020304" pitchFamily="18" charset="0"/>
                <a:ea typeface="等线" panose="02010600030101010101" pitchFamily="2" charset="-122"/>
              </a:rPr>
              <a:t>number1</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number2</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为要计算平均值的参数。参数可以是数字或涉及数字的名称、数组或引用。如果数组或单元格引用参数中有文字、逻辑值或空单元格，则忽略其值；如果单元格包含零值则计算在内。</a:t>
            </a:r>
            <a:endParaRPr lang="en-US" altLang="zh-CN" sz="1600" b="1" i="0" u="none" strike="noStrike" baseline="0" dirty="0" smtClean="0">
              <a:latin typeface="Times New Roman" panose="02020603050405020304" pitchFamily="18" charset="0"/>
              <a:ea typeface="等线" panose="02010600030101010101" pitchFamily="2" charset="-122"/>
            </a:endParaRPr>
          </a:p>
          <a:p>
            <a:pPr marL="566928" marR="0" lvl="3" indent="0" rtl="0">
              <a:buNone/>
            </a:pPr>
            <a:r>
              <a:rPr lang="zh-CN" altLang="en-US" sz="2000" b="1" dirty="0" smtClean="0">
                <a:latin typeface="等线 Light" panose="02010600030101010101" pitchFamily="2" charset="-122"/>
                <a:ea typeface="等线 Light" panose="02010600030101010101" pitchFamily="2" charset="-122"/>
              </a:rPr>
              <a:t>（</a:t>
            </a:r>
            <a:r>
              <a:rPr lang="en-US" altLang="zh-CN" sz="2000" b="1" dirty="0">
                <a:latin typeface="等线 Light" panose="02010600030101010101" pitchFamily="2" charset="-122"/>
                <a:ea typeface="等线 Light" panose="02010600030101010101" pitchFamily="2" charset="-122"/>
              </a:rPr>
              <a:t>4</a:t>
            </a:r>
            <a:r>
              <a:rPr lang="zh-CN" altLang="en-US" sz="2000" b="1" dirty="0">
                <a:latin typeface="等线 Light" panose="02010600030101010101" pitchFamily="2" charset="-122"/>
                <a:ea typeface="等线 Light" panose="02010600030101010101" pitchFamily="2" charset="-122"/>
              </a:rPr>
              <a:t>）</a:t>
            </a:r>
            <a:r>
              <a:rPr lang="en-US" altLang="zh-CN" sz="2000" b="1" dirty="0">
                <a:latin typeface="等线 Light" panose="02010600030101010101" pitchFamily="2" charset="-122"/>
                <a:ea typeface="等线 Light" panose="02010600030101010101" pitchFamily="2" charset="-122"/>
              </a:rPr>
              <a:t>COUNT</a:t>
            </a:r>
            <a:r>
              <a:rPr lang="zh-CN" altLang="en-US" sz="2000" b="1" dirty="0">
                <a:latin typeface="等线 Light" panose="02010600030101010101" pitchFamily="2" charset="-122"/>
                <a:ea typeface="等线 Light" panose="02010600030101010101" pitchFamily="2" charset="-122"/>
              </a:rPr>
              <a:t>函数：</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COUNT</a:t>
            </a:r>
            <a:r>
              <a:rPr lang="zh-CN" altLang="en-US" sz="1600" b="1" i="0" u="none" strike="noStrike" baseline="0" dirty="0" smtClean="0">
                <a:latin typeface="Times New Roman" panose="02020603050405020304" pitchFamily="18" charset="0"/>
                <a:ea typeface="等线" panose="02010600030101010101" pitchFamily="2" charset="-122"/>
              </a:rPr>
              <a:t>函数计算包含数字的单元格以及参数列表中数字的个数。使用函数</a:t>
            </a:r>
            <a:r>
              <a:rPr lang="en-US" altLang="zh-CN" sz="1600" b="1" i="0" u="none" strike="noStrike" baseline="0" dirty="0" smtClean="0">
                <a:latin typeface="Times New Roman" panose="02020603050405020304" pitchFamily="18" charset="0"/>
                <a:ea typeface="等线" panose="02010600030101010101" pitchFamily="2" charset="-122"/>
              </a:rPr>
              <a:t>COUNT</a:t>
            </a:r>
            <a:r>
              <a:rPr lang="zh-CN" altLang="en-US" sz="1600" b="1" i="0" u="none" strike="noStrike" baseline="0" dirty="0" smtClean="0">
                <a:latin typeface="Times New Roman" panose="02020603050405020304" pitchFamily="18" charset="0"/>
                <a:ea typeface="等线" panose="02010600030101010101" pitchFamily="2" charset="-122"/>
              </a:rPr>
              <a:t>可以获取区域或数字数组中数字输入项的个数。</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COUNT</a:t>
            </a:r>
            <a:r>
              <a:rPr lang="zh-CN" altLang="en-US" sz="1600" b="1" i="0" u="none" strike="noStrike" baseline="0" dirty="0" smtClean="0">
                <a:latin typeface="Times New Roman" panose="02020603050405020304" pitchFamily="18" charset="0"/>
                <a:ea typeface="等线" panose="02010600030101010101" pitchFamily="2" charset="-122"/>
              </a:rPr>
              <a:t>函数的语法格式为</a:t>
            </a:r>
            <a:r>
              <a:rPr lang="en-US" altLang="zh-CN" sz="1600" b="1" i="0" u="none" strike="noStrike" baseline="0" dirty="0" smtClean="0">
                <a:latin typeface="Times New Roman" panose="02020603050405020304" pitchFamily="18" charset="0"/>
                <a:ea typeface="等线" panose="02010600030101010101" pitchFamily="2" charset="-122"/>
              </a:rPr>
              <a:t>COUNT(value1,[value2],...)</a:t>
            </a:r>
            <a:r>
              <a:rPr lang="zh-CN" altLang="en-US" sz="1600" b="1" i="0" u="none" strike="noStrike" baseline="0" dirty="0" smtClean="0">
                <a:latin typeface="Times New Roman" panose="02020603050405020304" pitchFamily="18" charset="0"/>
                <a:ea typeface="等线" panose="02010600030101010101" pitchFamily="2" charset="-122"/>
              </a:rPr>
              <a:t>，其中</a:t>
            </a:r>
            <a:r>
              <a:rPr lang="en-US" altLang="zh-CN" sz="1600" b="1" i="0" u="none" strike="noStrike" baseline="0" dirty="0" smtClean="0">
                <a:latin typeface="Times New Roman" panose="02020603050405020304" pitchFamily="18" charset="0"/>
                <a:ea typeface="等线" panose="02010600030101010101" pitchFamily="2" charset="-122"/>
              </a:rPr>
              <a:t>value1</a:t>
            </a:r>
            <a:r>
              <a:rPr lang="zh-CN" altLang="en-US" sz="1600" b="1" i="0" u="none" strike="noStrike" baseline="0" dirty="0" smtClean="0">
                <a:latin typeface="Times New Roman" panose="02020603050405020304" pitchFamily="18" charset="0"/>
                <a:ea typeface="等线" panose="02010600030101010101" pitchFamily="2" charset="-122"/>
              </a:rPr>
              <a:t>参数是必选项，指要计算其中数字的个数的第一个项、单元格引用或区域。</a:t>
            </a:r>
            <a:r>
              <a:rPr lang="en-US" altLang="zh-CN" sz="1600" b="1" i="0" u="none" strike="noStrike" baseline="0" dirty="0" smtClean="0">
                <a:latin typeface="Times New Roman" panose="02020603050405020304" pitchFamily="18" charset="0"/>
                <a:ea typeface="等线" panose="02010600030101010101" pitchFamily="2" charset="-122"/>
              </a:rPr>
              <a:t>value2</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参数可选，指要计算其中数字的个数的其他项、单元格引用或区域，最多可包含</a:t>
            </a:r>
            <a:r>
              <a:rPr lang="en-US" altLang="zh-CN" sz="1600" b="1" i="0" u="none" strike="noStrike" baseline="0" dirty="0" smtClean="0">
                <a:latin typeface="Times New Roman" panose="02020603050405020304" pitchFamily="18" charset="0"/>
                <a:ea typeface="等线" panose="02010600030101010101" pitchFamily="2" charset="-122"/>
              </a:rPr>
              <a:t>255</a:t>
            </a:r>
            <a:r>
              <a:rPr lang="zh-CN" altLang="en-US" sz="1600" b="1" i="0" u="none" strike="noStrike" baseline="0" dirty="0" smtClean="0">
                <a:latin typeface="Times New Roman" panose="02020603050405020304" pitchFamily="18" charset="0"/>
                <a:ea typeface="等线" panose="02010600030101010101" pitchFamily="2" charset="-122"/>
              </a:rPr>
              <a:t>个。</a:t>
            </a:r>
          </a:p>
        </p:txBody>
      </p:sp>
    </p:spTree>
    <p:extLst>
      <p:ext uri="{BB962C8B-B14F-4D97-AF65-F5344CB8AC3E}">
        <p14:creationId xmlns:p14="http://schemas.microsoft.com/office/powerpoint/2010/main" val="1487763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3. </a:t>
            </a:r>
            <a:r>
              <a:rPr lang="zh-CN" altLang="en-US" b="1" i="0" u="none" strike="noStrike" kern="2200" baseline="0" smtClean="0">
                <a:latin typeface="Times New Roman" panose="02020603050405020304" pitchFamily="18" charset="0"/>
                <a:ea typeface="等线" panose="02010600030101010101" pitchFamily="2" charset="-122"/>
              </a:rPr>
              <a:t>常用函数介绍</a:t>
            </a:r>
          </a:p>
        </p:txBody>
      </p:sp>
      <p:sp>
        <p:nvSpPr>
          <p:cNvPr id="3" name="文本占位符 2"/>
          <p:cNvSpPr>
            <a:spLocks noGrp="1"/>
          </p:cNvSpPr>
          <p:nvPr>
            <p:ph type="body" idx="1"/>
          </p:nvPr>
        </p:nvSpPr>
        <p:spPr/>
        <p:txBody>
          <a:bodyPr/>
          <a:lstStyle/>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5</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COUNTIF</a:t>
            </a:r>
            <a:r>
              <a:rPr lang="zh-CN" altLang="en-US" b="1" i="0" u="none" strike="noStrike" baseline="0" dirty="0" smtClean="0">
                <a:latin typeface="等线 Light" panose="02010600030101010101" pitchFamily="2" charset="-122"/>
                <a:ea typeface="等线 Light" panose="02010600030101010101" pitchFamily="2" charset="-122"/>
              </a:rPr>
              <a:t>函数：</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COUNTIF</a:t>
            </a:r>
            <a:r>
              <a:rPr lang="zh-CN" altLang="en-US" sz="1600" b="1" i="0" u="none" strike="noStrike" baseline="0" dirty="0" smtClean="0">
                <a:latin typeface="Times New Roman" panose="02020603050405020304" pitchFamily="18" charset="0"/>
                <a:ea typeface="等线" panose="02010600030101010101" pitchFamily="2" charset="-122"/>
              </a:rPr>
              <a:t>为统计区域中满足给定条件单元格个数的函数，其语法格式为</a:t>
            </a:r>
            <a:r>
              <a:rPr lang="en-US" altLang="zh-CN" sz="1600" b="1" i="0" u="none" strike="noStrike" baseline="0" dirty="0" smtClean="0">
                <a:latin typeface="Times New Roman" panose="02020603050405020304" pitchFamily="18" charset="0"/>
                <a:ea typeface="等线" panose="02010600030101010101" pitchFamily="2" charset="-122"/>
              </a:rPr>
              <a:t>COUNTIF</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range</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criteria</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range</a:t>
            </a:r>
            <a:r>
              <a:rPr lang="zh-CN" altLang="en-US" sz="1600" b="1" i="0" u="none" strike="noStrike" baseline="0" dirty="0" smtClean="0">
                <a:latin typeface="Times New Roman" panose="02020603050405020304" pitchFamily="18" charset="0"/>
                <a:ea typeface="等线" panose="02010600030101010101" pitchFamily="2" charset="-122"/>
              </a:rPr>
              <a:t>表示要统计的单元格区域，</a:t>
            </a:r>
            <a:r>
              <a:rPr lang="en-US" altLang="zh-CN" sz="1600" b="1" i="0" u="none" strike="noStrike" baseline="0" dirty="0" smtClean="0">
                <a:latin typeface="Times New Roman" panose="02020603050405020304" pitchFamily="18" charset="0"/>
                <a:ea typeface="等线" panose="02010600030101010101" pitchFamily="2" charset="-122"/>
              </a:rPr>
              <a:t>criteria</a:t>
            </a:r>
            <a:r>
              <a:rPr lang="zh-CN" altLang="en-US" sz="1600" b="1" i="0" u="none" strike="noStrike" baseline="0" dirty="0" smtClean="0">
                <a:latin typeface="Times New Roman" panose="02020603050405020304" pitchFamily="18" charset="0"/>
                <a:ea typeface="等线" panose="02010600030101010101" pitchFamily="2" charset="-122"/>
              </a:rPr>
              <a:t>表示指定的条件表达式，其形式可以为数字、表达式、单元格引用或文本，使用方法可参考</a:t>
            </a:r>
            <a:r>
              <a:rPr lang="en-US" altLang="zh-CN" sz="1600" b="1" i="0" u="none" strike="noStrike" baseline="0" dirty="0" smtClean="0">
                <a:latin typeface="Times New Roman" panose="02020603050405020304" pitchFamily="18" charset="0"/>
                <a:ea typeface="等线" panose="02010600030101010101" pitchFamily="2" charset="-122"/>
              </a:rPr>
              <a:t>SUMIF</a:t>
            </a:r>
            <a:r>
              <a:rPr lang="zh-CN" altLang="en-US" sz="1600" b="1" i="0" u="none" strike="noStrike" baseline="0" dirty="0" smtClean="0">
                <a:latin typeface="Times New Roman" panose="02020603050405020304" pitchFamily="18" charset="0"/>
                <a:ea typeface="等线" panose="02010600030101010101" pitchFamily="2" charset="-122"/>
              </a:rPr>
              <a:t>函数。</a:t>
            </a:r>
          </a:p>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6</a:t>
            </a:r>
            <a:r>
              <a:rPr lang="zh-CN" altLang="en-US" b="1" i="0" u="none" strike="noStrike" baseline="0" dirty="0" smtClean="0">
                <a:latin typeface="等线 Light" panose="02010600030101010101" pitchFamily="2" charset="-122"/>
                <a:ea typeface="等线 Light" panose="02010600030101010101" pitchFamily="2" charset="-122"/>
              </a:rPr>
              <a:t>）排位函数</a:t>
            </a:r>
            <a:r>
              <a:rPr lang="en-US" altLang="zh-CN" b="1" i="0" u="none" strike="noStrike" baseline="0" dirty="0" smtClean="0">
                <a:latin typeface="等线 Light" panose="02010600030101010101" pitchFamily="2" charset="-122"/>
                <a:ea typeface="等线 Light" panose="02010600030101010101" pitchFamily="2" charset="-122"/>
              </a:rPr>
              <a:t>RANK</a:t>
            </a:r>
            <a:r>
              <a:rPr lang="zh-CN" altLang="en-US" b="1" i="0" u="none" strike="noStrike" baseline="0" dirty="0" smtClean="0">
                <a:latin typeface="等线 Light" panose="02010600030101010101" pitchFamily="2" charset="-122"/>
                <a:ea typeface="等线 Light" panose="02010600030101010101" pitchFamily="2" charset="-122"/>
              </a:rPr>
              <a:t>：</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排位函数</a:t>
            </a:r>
            <a:r>
              <a:rPr lang="en-US" altLang="zh-CN" sz="1600" b="1" i="0" u="none" strike="noStrike" baseline="0" dirty="0" smtClean="0">
                <a:latin typeface="Times New Roman" panose="02020603050405020304" pitchFamily="18" charset="0"/>
                <a:ea typeface="等线" panose="02010600030101010101" pitchFamily="2" charset="-122"/>
              </a:rPr>
              <a:t>RANK</a:t>
            </a:r>
            <a:r>
              <a:rPr lang="zh-CN" altLang="en-US" sz="1600" b="1" i="0" u="none" strike="noStrike" baseline="0" dirty="0" smtClean="0">
                <a:latin typeface="Times New Roman" panose="02020603050405020304" pitchFamily="18" charset="0"/>
                <a:ea typeface="等线" panose="02010600030101010101" pitchFamily="2" charset="-122"/>
              </a:rPr>
              <a:t>的语法格式为</a:t>
            </a:r>
            <a:r>
              <a:rPr lang="en-US" altLang="zh-CN" sz="1600" b="1" i="0" u="none" strike="noStrike" baseline="0" dirty="0" smtClean="0">
                <a:latin typeface="Times New Roman" panose="02020603050405020304" pitchFamily="18" charset="0"/>
                <a:ea typeface="等线" panose="02010600030101010101" pitchFamily="2" charset="-122"/>
              </a:rPr>
              <a:t>RANK(number</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ref</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order)</a:t>
            </a:r>
            <a:r>
              <a:rPr lang="zh-CN" altLang="en-US" sz="1600" b="1" i="0" u="none" strike="noStrike" baseline="0" dirty="0" smtClean="0">
                <a:latin typeface="Times New Roman" panose="02020603050405020304" pitchFamily="18" charset="0"/>
                <a:ea typeface="等线" panose="02010600030101010101" pitchFamily="2" charset="-122"/>
              </a:rPr>
              <a:t>，其中</a:t>
            </a:r>
            <a:r>
              <a:rPr lang="en-US" altLang="zh-CN" sz="1600" b="1" i="0" u="none" strike="noStrike" baseline="0" dirty="0" smtClean="0">
                <a:latin typeface="Times New Roman" panose="02020603050405020304" pitchFamily="18" charset="0"/>
                <a:ea typeface="等线" panose="02010600030101010101" pitchFamily="2" charset="-122"/>
              </a:rPr>
              <a:t>number</a:t>
            </a:r>
            <a:r>
              <a:rPr lang="zh-CN" altLang="en-US" sz="1600" b="1" i="0" u="none" strike="noStrike" baseline="0" dirty="0" smtClean="0">
                <a:latin typeface="Times New Roman" panose="02020603050405020304" pitchFamily="18" charset="0"/>
                <a:ea typeface="等线" panose="02010600030101010101" pitchFamily="2" charset="-122"/>
              </a:rPr>
              <a:t>为需要找到排位的数字，</a:t>
            </a:r>
            <a:r>
              <a:rPr lang="en-US" altLang="zh-CN" sz="1600" b="1" i="0" u="none" strike="noStrike" baseline="0" dirty="0" smtClean="0">
                <a:latin typeface="Times New Roman" panose="02020603050405020304" pitchFamily="18" charset="0"/>
                <a:ea typeface="等线" panose="02010600030101010101" pitchFamily="2" charset="-122"/>
              </a:rPr>
              <a:t>ref</a:t>
            </a:r>
            <a:r>
              <a:rPr lang="zh-CN" altLang="en-US" sz="1600" b="1" i="0" u="none" strike="noStrike" baseline="0" dirty="0" smtClean="0">
                <a:latin typeface="Times New Roman" panose="02020603050405020304" pitchFamily="18" charset="0"/>
                <a:ea typeface="等线" panose="02010600030101010101" pitchFamily="2" charset="-122"/>
              </a:rPr>
              <a:t>为包含一组数字的数组或引用，</a:t>
            </a:r>
            <a:r>
              <a:rPr lang="en-US" altLang="zh-CN" sz="1600" b="1" i="0" u="none" strike="noStrike" baseline="0" dirty="0" smtClean="0">
                <a:latin typeface="Times New Roman" panose="02020603050405020304" pitchFamily="18" charset="0"/>
                <a:ea typeface="等线" panose="02010600030101010101" pitchFamily="2" charset="-122"/>
              </a:rPr>
              <a:t>order</a:t>
            </a:r>
            <a:r>
              <a:rPr lang="zh-CN" altLang="en-US" sz="1600" b="1" i="0" u="none" strike="noStrike" baseline="0" dirty="0" smtClean="0">
                <a:latin typeface="Times New Roman" panose="02020603050405020304" pitchFamily="18" charset="0"/>
                <a:ea typeface="等线" panose="02010600030101010101" pitchFamily="2" charset="-122"/>
              </a:rPr>
              <a:t>为一数字，用来指明排位的方式。如果</a:t>
            </a:r>
            <a:r>
              <a:rPr lang="en-US" altLang="zh-CN" sz="1600" b="1" i="0" u="none" strike="noStrike" baseline="0" dirty="0" smtClean="0">
                <a:latin typeface="Times New Roman" panose="02020603050405020304" pitchFamily="18" charset="0"/>
                <a:ea typeface="等线" panose="02010600030101010101" pitchFamily="2" charset="-122"/>
              </a:rPr>
              <a:t>order</a:t>
            </a:r>
            <a:r>
              <a:rPr lang="zh-CN" altLang="en-US" sz="1600" b="1" i="0" u="none" strike="noStrike" baseline="0" dirty="0" smtClean="0">
                <a:latin typeface="Times New Roman" panose="02020603050405020304" pitchFamily="18" charset="0"/>
                <a:ea typeface="等线" panose="02010600030101010101" pitchFamily="2" charset="-122"/>
              </a:rPr>
              <a:t>为</a:t>
            </a:r>
            <a:r>
              <a:rPr lang="en-US" altLang="zh-CN" sz="1600" b="1" i="0" u="none" strike="noStrike" baseline="0" dirty="0" smtClean="0">
                <a:latin typeface="Times New Roman" panose="02020603050405020304" pitchFamily="18" charset="0"/>
                <a:ea typeface="等线" panose="02010600030101010101" pitchFamily="2" charset="-122"/>
              </a:rPr>
              <a:t>0</a:t>
            </a:r>
            <a:r>
              <a:rPr lang="zh-CN" altLang="en-US" sz="1600" b="1" i="0" u="none" strike="noStrike" baseline="0" dirty="0" smtClean="0">
                <a:latin typeface="Times New Roman" panose="02020603050405020304" pitchFamily="18" charset="0"/>
                <a:ea typeface="等线" panose="02010600030101010101" pitchFamily="2" charset="-122"/>
              </a:rPr>
              <a:t>或省略，则</a:t>
            </a:r>
            <a:r>
              <a:rPr lang="en-US" altLang="zh-CN" sz="1600" b="1" i="0" u="none" strike="noStrike" baseline="0" dirty="0" smtClean="0">
                <a:latin typeface="Times New Roman" panose="02020603050405020304" pitchFamily="18" charset="0"/>
                <a:ea typeface="等线" panose="02010600030101010101" pitchFamily="2" charset="-122"/>
              </a:rPr>
              <a:t>Excel</a:t>
            </a:r>
            <a:r>
              <a:rPr lang="zh-CN" altLang="en-US" sz="1600" b="1" i="0" u="none" strike="noStrike" baseline="0" dirty="0" smtClean="0">
                <a:latin typeface="Times New Roman" panose="02020603050405020304" pitchFamily="18" charset="0"/>
                <a:ea typeface="等线" panose="02010600030101010101" pitchFamily="2" charset="-122"/>
              </a:rPr>
              <a:t>将</a:t>
            </a:r>
            <a:r>
              <a:rPr lang="en-US" altLang="zh-CN" sz="1600" b="1" i="0" u="none" strike="noStrike" baseline="0" dirty="0" smtClean="0">
                <a:latin typeface="Times New Roman" panose="02020603050405020304" pitchFamily="18" charset="0"/>
                <a:ea typeface="等线" panose="02010600030101010101" pitchFamily="2" charset="-122"/>
              </a:rPr>
              <a:t>ref</a:t>
            </a:r>
            <a:r>
              <a:rPr lang="zh-CN" altLang="en-US" sz="1600" b="1" i="0" u="none" strike="noStrike" baseline="0" dirty="0" smtClean="0">
                <a:latin typeface="Times New Roman" panose="02020603050405020304" pitchFamily="18" charset="0"/>
                <a:ea typeface="等线" panose="02010600030101010101" pitchFamily="2" charset="-122"/>
              </a:rPr>
              <a:t>当作按降序排列的数据清单进行排位；如果</a:t>
            </a:r>
            <a:r>
              <a:rPr lang="en-US" altLang="zh-CN" sz="1600" b="1" i="0" u="none" strike="noStrike" baseline="0" dirty="0" smtClean="0">
                <a:latin typeface="Times New Roman" panose="02020603050405020304" pitchFamily="18" charset="0"/>
                <a:ea typeface="等线" panose="02010600030101010101" pitchFamily="2" charset="-122"/>
              </a:rPr>
              <a:t>order</a:t>
            </a:r>
            <a:r>
              <a:rPr lang="zh-CN" altLang="en-US" sz="1600" b="1" i="0" u="none" strike="noStrike" baseline="0" dirty="0" smtClean="0">
                <a:latin typeface="Times New Roman" panose="02020603050405020304" pitchFamily="18" charset="0"/>
                <a:ea typeface="等线" panose="02010600030101010101" pitchFamily="2" charset="-122"/>
              </a:rPr>
              <a:t>不为零，</a:t>
            </a:r>
            <a:r>
              <a:rPr lang="en-US" altLang="zh-CN" sz="1600" b="1" i="0" u="none" strike="noStrike" baseline="0" dirty="0" smtClean="0">
                <a:latin typeface="Times New Roman" panose="02020603050405020304" pitchFamily="18" charset="0"/>
                <a:ea typeface="等线" panose="02010600030101010101" pitchFamily="2" charset="-122"/>
              </a:rPr>
              <a:t>Excel</a:t>
            </a:r>
            <a:r>
              <a:rPr lang="zh-CN" altLang="en-US" sz="1600" b="1" i="0" u="none" strike="noStrike" baseline="0" dirty="0" smtClean="0">
                <a:latin typeface="Times New Roman" panose="02020603050405020304" pitchFamily="18" charset="0"/>
                <a:ea typeface="等线" panose="02010600030101010101" pitchFamily="2" charset="-122"/>
              </a:rPr>
              <a:t>将</a:t>
            </a:r>
            <a:r>
              <a:rPr lang="en-US" altLang="zh-CN" sz="1600" b="1" i="0" u="none" strike="noStrike" baseline="0" dirty="0" smtClean="0">
                <a:latin typeface="Times New Roman" panose="02020603050405020304" pitchFamily="18" charset="0"/>
                <a:ea typeface="等线" panose="02010600030101010101" pitchFamily="2" charset="-122"/>
              </a:rPr>
              <a:t>ref</a:t>
            </a:r>
            <a:r>
              <a:rPr lang="zh-CN" altLang="en-US" sz="1600" b="1" i="0" u="none" strike="noStrike" baseline="0" dirty="0" smtClean="0">
                <a:latin typeface="Times New Roman" panose="02020603050405020304" pitchFamily="18" charset="0"/>
                <a:ea typeface="等线" panose="02010600030101010101" pitchFamily="2" charset="-122"/>
              </a:rPr>
              <a:t>当作按升序排列的数据清单进行排位。</a:t>
            </a:r>
            <a:r>
              <a:rPr lang="en-US" altLang="zh-CN" sz="1600" b="1" i="0" u="none" strike="noStrike" baseline="0" dirty="0" smtClean="0">
                <a:latin typeface="Times New Roman" panose="02020603050405020304" pitchFamily="18" charset="0"/>
                <a:ea typeface="等线" panose="02010600030101010101" pitchFamily="2" charset="-122"/>
              </a:rPr>
              <a:t>RANK</a:t>
            </a:r>
            <a:r>
              <a:rPr lang="zh-CN" altLang="en-US" sz="1600" b="1" i="0" u="none" strike="noStrike" baseline="0" dirty="0" smtClean="0">
                <a:latin typeface="Times New Roman" panose="02020603050405020304" pitchFamily="18" charset="0"/>
                <a:ea typeface="等线" panose="02010600030101010101" pitchFamily="2" charset="-122"/>
              </a:rPr>
              <a:t>函数对重复数的排位相同，但重复数的存在将影响后续数值的排位。</a:t>
            </a:r>
          </a:p>
        </p:txBody>
      </p:sp>
    </p:spTree>
    <p:extLst>
      <p:ext uri="{BB962C8B-B14F-4D97-AF65-F5344CB8AC3E}">
        <p14:creationId xmlns:p14="http://schemas.microsoft.com/office/powerpoint/2010/main" val="35243273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3. </a:t>
            </a:r>
            <a:r>
              <a:rPr lang="zh-CN" altLang="en-US" b="1" i="0" u="none" strike="noStrike" kern="2200" baseline="0" smtClean="0">
                <a:latin typeface="Times New Roman" panose="02020603050405020304" pitchFamily="18" charset="0"/>
                <a:ea typeface="等线" panose="02010600030101010101" pitchFamily="2" charset="-122"/>
              </a:rPr>
              <a:t>常用函数介绍</a:t>
            </a:r>
          </a:p>
        </p:txBody>
      </p:sp>
      <p:sp>
        <p:nvSpPr>
          <p:cNvPr id="3" name="文本占位符 2"/>
          <p:cNvSpPr>
            <a:spLocks noGrp="1"/>
          </p:cNvSpPr>
          <p:nvPr>
            <p:ph type="body" idx="1"/>
          </p:nvPr>
        </p:nvSpPr>
        <p:spPr>
          <a:xfrm>
            <a:off x="1097280" y="1845733"/>
            <a:ext cx="10058400" cy="4456213"/>
          </a:xfrm>
        </p:spPr>
        <p:txBody>
          <a:bodyPr>
            <a:normAutofit/>
          </a:bodyPr>
          <a:lstStyle/>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7</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MAX</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MIN</a:t>
            </a:r>
            <a:r>
              <a:rPr lang="zh-CN" altLang="en-US" b="1" i="0" u="none" strike="noStrike" baseline="0" dirty="0" smtClean="0">
                <a:latin typeface="等线 Light" panose="02010600030101010101" pitchFamily="2" charset="-122"/>
                <a:ea typeface="等线 Light" panose="02010600030101010101" pitchFamily="2" charset="-122"/>
              </a:rPr>
              <a:t>函数：</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MAX</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MIN</a:t>
            </a:r>
            <a:r>
              <a:rPr lang="zh-CN" altLang="en-US" sz="1600" b="1" i="0" u="none" strike="noStrike" baseline="0" dirty="0" smtClean="0">
                <a:latin typeface="Times New Roman" panose="02020603050405020304" pitchFamily="18" charset="0"/>
                <a:ea typeface="等线" panose="02010600030101010101" pitchFamily="2" charset="-122"/>
              </a:rPr>
              <a:t>函数分别用来求解数据集的极值（即最大值、最小值）。函数的语法格式为函数（</a:t>
            </a:r>
            <a:r>
              <a:rPr lang="en-US" altLang="zh-CN" sz="1600" b="1" i="0" u="none" strike="noStrike" baseline="0" dirty="0" smtClean="0">
                <a:latin typeface="Times New Roman" panose="02020603050405020304" pitchFamily="18" charset="0"/>
                <a:ea typeface="等线" panose="02010600030101010101" pitchFamily="2" charset="-122"/>
              </a:rPr>
              <a:t>number1,number2,……</a:t>
            </a:r>
            <a:r>
              <a:rPr lang="zh-CN" altLang="en-US" sz="1600" b="1" i="0" u="none" strike="noStrike" baseline="0" dirty="0" smtClean="0">
                <a:latin typeface="Times New Roman" panose="02020603050405020304" pitchFamily="18" charset="0"/>
                <a:ea typeface="等线" panose="02010600030101010101" pitchFamily="2" charset="-122"/>
              </a:rPr>
              <a:t>），其中</a:t>
            </a:r>
            <a:r>
              <a:rPr lang="en-US" altLang="zh-CN" sz="1600" b="1" i="0" u="none" strike="noStrike" baseline="0" dirty="0" smtClean="0">
                <a:latin typeface="Times New Roman" panose="02020603050405020304" pitchFamily="18" charset="0"/>
                <a:ea typeface="等线" panose="02010600030101010101" pitchFamily="2" charset="-122"/>
              </a:rPr>
              <a:t>number1</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number2</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为需要找出最大数值的参数区域。参数中的空白单元格、逻辑值或文本将被忽略，因此，如果逻辑值和文本不能忽略，应使用带</a:t>
            </a:r>
            <a:r>
              <a:rPr lang="en-US" altLang="zh-CN" sz="1600" b="1" i="0" u="none" strike="noStrike" baseline="0" dirty="0" smtClean="0">
                <a:latin typeface="Times New Roman" panose="02020603050405020304" pitchFamily="18" charset="0"/>
                <a:ea typeface="等线" panose="02010600030101010101" pitchFamily="2" charset="-122"/>
              </a:rPr>
              <a:t>A</a:t>
            </a:r>
            <a:r>
              <a:rPr lang="zh-CN" altLang="en-US" sz="1600" b="1" i="0" u="none" strike="noStrike" baseline="0" dirty="0" smtClean="0">
                <a:latin typeface="Times New Roman" panose="02020603050405020304" pitchFamily="18" charset="0"/>
                <a:ea typeface="等线" panose="02010600030101010101" pitchFamily="2" charset="-122"/>
              </a:rPr>
              <a:t>的函数</a:t>
            </a:r>
            <a:r>
              <a:rPr lang="en-US" altLang="zh-CN" sz="1600" b="1" i="0" u="none" strike="noStrike" baseline="0" dirty="0" smtClean="0">
                <a:latin typeface="Times New Roman" panose="02020603050405020304" pitchFamily="18" charset="0"/>
                <a:ea typeface="等线" panose="02010600030101010101" pitchFamily="2" charset="-122"/>
              </a:rPr>
              <a:t>MAXA</a:t>
            </a:r>
            <a:r>
              <a:rPr lang="zh-CN" altLang="en-US" sz="1600" b="1" i="0" u="none" strike="noStrike" baseline="0" dirty="0" smtClean="0">
                <a:latin typeface="Times New Roman" panose="02020603050405020304" pitchFamily="18" charset="0"/>
                <a:ea typeface="等线" panose="02010600030101010101" pitchFamily="2" charset="-122"/>
              </a:rPr>
              <a:t>或者 </a:t>
            </a:r>
            <a:r>
              <a:rPr lang="en-US" altLang="zh-CN" sz="1600" b="1" i="0" u="none" strike="noStrike" baseline="0" dirty="0" smtClean="0">
                <a:latin typeface="Times New Roman" panose="02020603050405020304" pitchFamily="18" charset="0"/>
                <a:ea typeface="等线" panose="02010600030101010101" pitchFamily="2" charset="-122"/>
              </a:rPr>
              <a:t>MINA</a:t>
            </a:r>
            <a:r>
              <a:rPr lang="zh-CN" altLang="en-US" sz="1600" b="1" i="0" u="none" strike="noStrike" baseline="0" dirty="0" smtClean="0">
                <a:latin typeface="Times New Roman" panose="02020603050405020304" pitchFamily="18" charset="0"/>
                <a:ea typeface="等线" panose="02010600030101010101" pitchFamily="2" charset="-122"/>
              </a:rPr>
              <a:t>来代替。</a:t>
            </a:r>
          </a:p>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8</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AND</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OR</a:t>
            </a:r>
            <a:r>
              <a:rPr lang="zh-CN" altLang="en-US" b="1" i="0" u="none" strike="noStrike" baseline="0" dirty="0" smtClean="0">
                <a:latin typeface="等线 Light" panose="02010600030101010101" pitchFamily="2" charset="-122"/>
                <a:ea typeface="等线 Light" panose="02010600030101010101" pitchFamily="2" charset="-122"/>
              </a:rPr>
              <a:t>函数：</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AND</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OR</a:t>
            </a:r>
            <a:r>
              <a:rPr lang="zh-CN" altLang="en-US" sz="1600" b="1" i="0" u="none" strike="noStrike" baseline="0" dirty="0" smtClean="0">
                <a:latin typeface="Times New Roman" panose="02020603050405020304" pitchFamily="18" charset="0"/>
                <a:ea typeface="等线" panose="02010600030101010101" pitchFamily="2" charset="-122"/>
              </a:rPr>
              <a:t>函数的语法格式为函数（</a:t>
            </a:r>
            <a:r>
              <a:rPr lang="en-US" altLang="zh-CN" sz="1600" b="1" i="0" u="none" strike="noStrike" baseline="0" dirty="0" smtClean="0">
                <a:latin typeface="Times New Roman" panose="02020603050405020304" pitchFamily="18" charset="0"/>
                <a:ea typeface="等线" panose="02010600030101010101" pitchFamily="2" charset="-122"/>
              </a:rPr>
              <a:t>logical1,logical2,……</a:t>
            </a:r>
            <a:r>
              <a:rPr lang="zh-CN" altLang="en-US" sz="1600" b="1" i="0" u="none" strike="noStrike" baseline="0" dirty="0" smtClean="0">
                <a:latin typeface="Times New Roman" panose="02020603050405020304" pitchFamily="18" charset="0"/>
                <a:ea typeface="等线" panose="02010600030101010101" pitchFamily="2" charset="-122"/>
              </a:rPr>
              <a:t>）。</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对于</a:t>
            </a:r>
            <a:r>
              <a:rPr lang="en-US" altLang="zh-CN" sz="1600" b="1" i="0" u="none" strike="noStrike" baseline="0" dirty="0" smtClean="0">
                <a:latin typeface="Times New Roman" panose="02020603050405020304" pitchFamily="18" charset="0"/>
                <a:ea typeface="等线" panose="02010600030101010101" pitchFamily="2" charset="-122"/>
              </a:rPr>
              <a:t>AND</a:t>
            </a:r>
            <a:r>
              <a:rPr lang="zh-CN" altLang="en-US" sz="1600" b="1" i="0" u="none" strike="noStrike" baseline="0" dirty="0" smtClean="0">
                <a:latin typeface="Times New Roman" panose="02020603050405020304" pitchFamily="18" charset="0"/>
                <a:ea typeface="等线" panose="02010600030101010101" pitchFamily="2" charset="-122"/>
              </a:rPr>
              <a:t>函数，所有参数的逻辑值为真时，返回</a:t>
            </a:r>
            <a:r>
              <a:rPr lang="en-US" altLang="zh-CN" sz="1600" b="1" i="0" u="none" strike="noStrike" baseline="0" dirty="0" smtClean="0">
                <a:latin typeface="Times New Roman" panose="02020603050405020304" pitchFamily="18" charset="0"/>
                <a:ea typeface="等线" panose="02010600030101010101" pitchFamily="2" charset="-122"/>
              </a:rPr>
              <a:t>True</a:t>
            </a:r>
            <a:r>
              <a:rPr lang="zh-CN" altLang="en-US" sz="1600" b="1" i="0" u="none" strike="noStrike" baseline="0" dirty="0" smtClean="0">
                <a:latin typeface="Times New Roman" panose="02020603050405020304" pitchFamily="18" charset="0"/>
                <a:ea typeface="等线" panose="02010600030101010101" pitchFamily="2" charset="-122"/>
              </a:rPr>
              <a:t>；只要有一个参数的逻辑值为假，即返回</a:t>
            </a:r>
            <a:r>
              <a:rPr lang="en-US" altLang="zh-CN" sz="1600" b="1" i="0" u="none" strike="noStrike" baseline="0" dirty="0" smtClean="0">
                <a:latin typeface="Times New Roman" panose="02020603050405020304" pitchFamily="18" charset="0"/>
                <a:ea typeface="等线" panose="02010600030101010101" pitchFamily="2" charset="-122"/>
              </a:rPr>
              <a:t>False</a:t>
            </a:r>
            <a:r>
              <a:rPr lang="zh-CN" altLang="en-US" sz="1600" b="1" i="0" u="none" strike="noStrike" baseline="0" dirty="0" smtClean="0">
                <a:latin typeface="Times New Roman" panose="02020603050405020304" pitchFamily="18" charset="0"/>
                <a:ea typeface="等线" panose="02010600030101010101" pitchFamily="2" charset="-122"/>
              </a:rPr>
              <a:t>。对于</a:t>
            </a:r>
            <a:r>
              <a:rPr lang="en-US" altLang="zh-CN" sz="1600" b="1" i="0" u="none" strike="noStrike" baseline="0" dirty="0" smtClean="0">
                <a:latin typeface="Times New Roman" panose="02020603050405020304" pitchFamily="18" charset="0"/>
                <a:ea typeface="等线" panose="02010600030101010101" pitchFamily="2" charset="-122"/>
              </a:rPr>
              <a:t>OR</a:t>
            </a:r>
            <a:r>
              <a:rPr lang="zh-CN" altLang="en-US" sz="1600" b="1" i="0" u="none" strike="noStrike" baseline="0" dirty="0" smtClean="0">
                <a:latin typeface="Times New Roman" panose="02020603050405020304" pitchFamily="18" charset="0"/>
                <a:ea typeface="等线" panose="02010600030101010101" pitchFamily="2" charset="-122"/>
              </a:rPr>
              <a:t>函数，所有参数的逻辑值为假时，返回</a:t>
            </a:r>
            <a:r>
              <a:rPr lang="en-US" altLang="zh-CN" sz="1600" b="1" i="0" u="none" strike="noStrike" baseline="0" dirty="0" smtClean="0">
                <a:latin typeface="Times New Roman" panose="02020603050405020304" pitchFamily="18" charset="0"/>
                <a:ea typeface="等线" panose="02010600030101010101" pitchFamily="2" charset="-122"/>
              </a:rPr>
              <a:t>False</a:t>
            </a:r>
            <a:r>
              <a:rPr lang="zh-CN" altLang="en-US" sz="1600" b="1" i="0" u="none" strike="noStrike" baseline="0" dirty="0" smtClean="0">
                <a:latin typeface="Times New Roman" panose="02020603050405020304" pitchFamily="18" charset="0"/>
                <a:ea typeface="等线" panose="02010600030101010101" pitchFamily="2" charset="-122"/>
              </a:rPr>
              <a:t>；只要有一个参数的逻辑值为真，即返回</a:t>
            </a:r>
            <a:r>
              <a:rPr lang="en-US" altLang="zh-CN" sz="1600" b="1" i="0" u="none" strike="noStrike" baseline="0" dirty="0" smtClean="0">
                <a:latin typeface="Times New Roman" panose="02020603050405020304" pitchFamily="18" charset="0"/>
                <a:ea typeface="等线" panose="02010600030101010101" pitchFamily="2" charset="-122"/>
              </a:rPr>
              <a:t>True</a:t>
            </a:r>
            <a:r>
              <a:rPr lang="zh-CN" altLang="en-US" sz="1600" b="1" i="0" u="none" strike="noStrike" baseline="0" dirty="0" smtClean="0">
                <a:latin typeface="Times New Roman" panose="02020603050405020304" pitchFamily="18" charset="0"/>
                <a:ea typeface="等线" panose="02010600030101010101" pitchFamily="2" charset="-122"/>
              </a:rPr>
              <a:t>。</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参数必须是逻辑值</a:t>
            </a:r>
            <a:r>
              <a:rPr lang="en-US" altLang="zh-CN" sz="1600" b="1" i="0" u="none" strike="noStrike" baseline="0" dirty="0" smtClean="0">
                <a:latin typeface="Times New Roman" panose="02020603050405020304" pitchFamily="18" charset="0"/>
                <a:ea typeface="等线" panose="02010600030101010101" pitchFamily="2" charset="-122"/>
              </a:rPr>
              <a:t>True</a:t>
            </a:r>
            <a:r>
              <a:rPr lang="zh-CN" altLang="en-US" sz="1600" b="1" i="0" u="none" strike="noStrike" baseline="0" dirty="0" smtClean="0">
                <a:latin typeface="Times New Roman" panose="02020603050405020304" pitchFamily="18" charset="0"/>
                <a:ea typeface="等线" panose="02010600030101010101" pitchFamily="2" charset="-122"/>
              </a:rPr>
              <a:t>或</a:t>
            </a:r>
            <a:r>
              <a:rPr lang="en-US" altLang="zh-CN" sz="1600" b="1" i="0" u="none" strike="noStrike" baseline="0" dirty="0" smtClean="0">
                <a:latin typeface="Times New Roman" panose="02020603050405020304" pitchFamily="18" charset="0"/>
                <a:ea typeface="等线" panose="02010600030101010101" pitchFamily="2" charset="-122"/>
              </a:rPr>
              <a:t>False</a:t>
            </a:r>
            <a:r>
              <a:rPr lang="zh-CN" altLang="en-US" sz="1600" b="1" i="0" u="none" strike="noStrike" baseline="0" dirty="0" smtClean="0">
                <a:latin typeface="Times New Roman" panose="02020603050405020304" pitchFamily="18" charset="0"/>
                <a:ea typeface="等线" panose="02010600030101010101" pitchFamily="2" charset="-122"/>
              </a:rPr>
              <a:t>，或者包含逻辑值的数组或引用。参数中的文本或空白单元格将被忽略。如果指定的单元格区域内包括非逻辑值，则 </a:t>
            </a:r>
            <a:r>
              <a:rPr lang="en-US" altLang="zh-CN" sz="1600" b="1" i="0" u="none" strike="noStrike" baseline="0" dirty="0" smtClean="0">
                <a:latin typeface="Times New Roman" panose="02020603050405020304" pitchFamily="18" charset="0"/>
                <a:ea typeface="等线" panose="02010600030101010101" pitchFamily="2" charset="-122"/>
              </a:rPr>
              <a:t>AND</a:t>
            </a:r>
            <a:r>
              <a:rPr lang="zh-CN" altLang="en-US" sz="1600" b="1" i="0" u="none" strike="noStrike" baseline="0" dirty="0" smtClean="0">
                <a:latin typeface="Times New Roman" panose="02020603050405020304" pitchFamily="18" charset="0"/>
                <a:ea typeface="等线" panose="02010600030101010101" pitchFamily="2" charset="-122"/>
              </a:rPr>
              <a:t>将返回错误值</a:t>
            </a:r>
            <a:r>
              <a:rPr lang="en-US" altLang="zh-CN" sz="1600" b="1" i="0" u="none" strike="noStrike" baseline="0" dirty="0" smtClean="0">
                <a:latin typeface="Times New Roman" panose="02020603050405020304" pitchFamily="18" charset="0"/>
                <a:ea typeface="等线" panose="02010600030101010101" pitchFamily="2" charset="-122"/>
              </a:rPr>
              <a:t>#VALUE!</a:t>
            </a:r>
            <a:r>
              <a:rPr lang="zh-CN" altLang="en-US" sz="1600" b="1" i="0" u="none" strike="noStrike" baseline="0" dirty="0" smtClean="0">
                <a:latin typeface="Times New Roman" panose="02020603050405020304" pitchFamily="18" charset="0"/>
                <a:ea typeface="等线" panose="02010600030101010101" pitchFamily="2" charset="-122"/>
              </a:rPr>
              <a:t>。</a:t>
            </a:r>
          </a:p>
        </p:txBody>
      </p:sp>
    </p:spTree>
    <p:extLst>
      <p:ext uri="{BB962C8B-B14F-4D97-AF65-F5344CB8AC3E}">
        <p14:creationId xmlns:p14="http://schemas.microsoft.com/office/powerpoint/2010/main" val="342294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4.1.2</a:t>
            </a:r>
            <a:r>
              <a:rPr lang="zh-CN" altLang="en-US" b="1" i="0" u="none" strike="noStrike" kern="2200" baseline="0" dirty="0" smtClean="0">
                <a:latin typeface="Times New Roman" panose="02020603050405020304" pitchFamily="18" charset="0"/>
                <a:ea typeface="等线" panose="02010600030101010101" pitchFamily="2" charset="-122"/>
              </a:rPr>
              <a:t>工作簿与工作表</a:t>
            </a:r>
            <a:endParaRPr lang="zh-CN" altLang="en-US" b="1" i="0" u="none" strike="noStrike" kern="2200" baseline="0" dirty="0" smtClean="0">
              <a:latin typeface="微软雅黑" panose="020B0503020204020204" pitchFamily="34" charset="-122"/>
              <a:ea typeface="微软雅黑" panose="020B0503020204020204" pitchFamily="34" charset="-122"/>
            </a:endParaRPr>
          </a:p>
        </p:txBody>
      </p:sp>
      <p:sp>
        <p:nvSpPr>
          <p:cNvPr id="3" name="文本占位符 2"/>
          <p:cNvSpPr>
            <a:spLocks noGrp="1"/>
          </p:cNvSpPr>
          <p:nvPr>
            <p:ph type="body" idx="1"/>
          </p:nvPr>
        </p:nvSpPr>
        <p:spPr/>
        <p:txBody>
          <a:bodyPr>
            <a:normAutofit/>
          </a:bodyPr>
          <a:lstStyle/>
          <a:p>
            <a:pPr lvl="1">
              <a:buFont typeface="Wingdings" panose="05000000000000000000" pitchFamily="2" charset="2"/>
              <a:buChar char="u"/>
            </a:pPr>
            <a:r>
              <a:rPr lang="zh-CN" altLang="en-US" sz="2000" b="1" dirty="0">
                <a:latin typeface="等线 Light" panose="02010600030101010101" pitchFamily="2" charset="-122"/>
                <a:ea typeface="等线 Light" panose="02010600030101010101" pitchFamily="2" charset="-122"/>
              </a:rPr>
              <a:t>工作簿是指在</a:t>
            </a:r>
            <a:r>
              <a:rPr lang="en-US" altLang="zh-CN" sz="2000" b="1" dirty="0">
                <a:latin typeface="等线 Light" panose="02010600030101010101" pitchFamily="2" charset="-122"/>
                <a:ea typeface="等线 Light" panose="02010600030101010101" pitchFamily="2" charset="-122"/>
              </a:rPr>
              <a:t>Excel</a:t>
            </a:r>
            <a:r>
              <a:rPr lang="zh-CN" altLang="en-US" sz="2000" b="1" dirty="0">
                <a:latin typeface="等线 Light" panose="02010600030101010101" pitchFamily="2" charset="-122"/>
                <a:ea typeface="等线 Light" panose="02010600030101010101" pitchFamily="2" charset="-122"/>
              </a:rPr>
              <a:t>中用来存储并处理数据的文件，其扩展名是</a:t>
            </a:r>
            <a:r>
              <a:rPr lang="en-US" altLang="zh-CN" sz="2000" b="1" dirty="0" err="1">
                <a:latin typeface="等线 Light" panose="02010600030101010101" pitchFamily="2" charset="-122"/>
                <a:ea typeface="等线 Light" panose="02010600030101010101" pitchFamily="2" charset="-122"/>
              </a:rPr>
              <a:t>xlsx</a:t>
            </a:r>
            <a:r>
              <a:rPr lang="zh-CN" altLang="en-US" sz="2000" b="1" dirty="0">
                <a:latin typeface="等线 Light" panose="02010600030101010101" pitchFamily="2" charset="-122"/>
                <a:ea typeface="等线 Light" panose="02010600030101010101" pitchFamily="2" charset="-122"/>
              </a:rPr>
              <a:t>。工作簿是由工作表组成的，每个工作簿都可以包含一个或多个工作表，用户可以用其中的工作表来组织各种相关数据。</a:t>
            </a:r>
            <a:endParaRPr lang="en-US" altLang="zh-CN" sz="2000" b="1" dirty="0">
              <a:latin typeface="等线 Light" panose="02010600030101010101" pitchFamily="2" charset="-122"/>
              <a:ea typeface="等线 Light" panose="02010600030101010101" pitchFamily="2" charset="-122"/>
            </a:endParaRPr>
          </a:p>
          <a:p>
            <a:pPr lvl="1">
              <a:buFont typeface="Wingdings" panose="05000000000000000000" pitchFamily="2" charset="2"/>
              <a:buChar char="u"/>
            </a:pPr>
            <a:r>
              <a:rPr lang="zh-CN" altLang="en-US" sz="2000" b="1" dirty="0">
                <a:latin typeface="等线 Light" panose="02010600030101010101" pitchFamily="2" charset="-122"/>
                <a:ea typeface="等线 Light" panose="02010600030101010101" pitchFamily="2" charset="-122"/>
              </a:rPr>
              <a:t>工作表不能单独存盘，只有工作簿才能以文件的形式存盘；在一个工作簿中，无论有多少个工作表，将其保存时，都将会保存在同一个工作簿文件中。</a:t>
            </a:r>
            <a:endParaRPr lang="en-US" altLang="zh-CN" sz="2000" b="1" dirty="0">
              <a:latin typeface="等线 Light" panose="02010600030101010101" pitchFamily="2" charset="-122"/>
              <a:ea typeface="等线 Light" panose="02010600030101010101" pitchFamily="2" charset="-122"/>
            </a:endParaRPr>
          </a:p>
          <a:p>
            <a:pPr lvl="1">
              <a:buFont typeface="Wingdings" panose="05000000000000000000" pitchFamily="2" charset="2"/>
              <a:buChar char="u"/>
            </a:pPr>
            <a:r>
              <a:rPr lang="zh-CN" altLang="en-US" sz="2000" b="1" dirty="0">
                <a:latin typeface="等线 Light" panose="02010600030101010101" pitchFamily="2" charset="-122"/>
                <a:ea typeface="等线 Light" panose="02010600030101010101" pitchFamily="2" charset="-122"/>
              </a:rPr>
              <a:t>通常所说的</a:t>
            </a:r>
            <a:r>
              <a:rPr lang="en-US" altLang="zh-CN" sz="2000" b="1" dirty="0">
                <a:latin typeface="等线 Light" panose="02010600030101010101" pitchFamily="2" charset="-122"/>
                <a:ea typeface="等线 Light" panose="02010600030101010101" pitchFamily="2" charset="-122"/>
              </a:rPr>
              <a:t>Excel</a:t>
            </a:r>
            <a:r>
              <a:rPr lang="zh-CN" altLang="en-US" sz="2000" b="1" dirty="0">
                <a:latin typeface="等线 Light" panose="02010600030101010101" pitchFamily="2" charset="-122"/>
                <a:ea typeface="等线 Light" panose="02010600030101010101" pitchFamily="2" charset="-122"/>
              </a:rPr>
              <a:t>文件指的就是工作簿文件。</a:t>
            </a:r>
          </a:p>
        </p:txBody>
      </p:sp>
    </p:spTree>
    <p:extLst>
      <p:ext uri="{BB962C8B-B14F-4D97-AF65-F5344CB8AC3E}">
        <p14:creationId xmlns:p14="http://schemas.microsoft.com/office/powerpoint/2010/main" val="4117607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3. </a:t>
            </a:r>
            <a:r>
              <a:rPr lang="zh-CN" altLang="en-US" b="1" i="0" u="none" strike="noStrike" kern="2200" baseline="0" smtClean="0">
                <a:latin typeface="Times New Roman" panose="02020603050405020304" pitchFamily="18" charset="0"/>
                <a:ea typeface="等线" panose="02010600030101010101" pitchFamily="2" charset="-122"/>
              </a:rPr>
              <a:t>常用函数介绍</a:t>
            </a:r>
          </a:p>
        </p:txBody>
      </p:sp>
      <p:sp>
        <p:nvSpPr>
          <p:cNvPr id="3" name="文本占位符 2"/>
          <p:cNvSpPr>
            <a:spLocks noGrp="1"/>
          </p:cNvSpPr>
          <p:nvPr>
            <p:ph type="body" idx="1"/>
          </p:nvPr>
        </p:nvSpPr>
        <p:spPr>
          <a:xfrm>
            <a:off x="1097280" y="1845733"/>
            <a:ext cx="10058400" cy="4369715"/>
          </a:xfrm>
        </p:spPr>
        <p:txBody>
          <a:bodyPr/>
          <a:lstStyle/>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9</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IF</a:t>
            </a:r>
            <a:r>
              <a:rPr lang="zh-CN" altLang="en-US" b="1" i="0" u="none" strike="noStrike" baseline="0" dirty="0" smtClean="0">
                <a:latin typeface="等线 Light" panose="02010600030101010101" pitchFamily="2" charset="-122"/>
                <a:ea typeface="等线 Light" panose="02010600030101010101" pitchFamily="2" charset="-122"/>
              </a:rPr>
              <a:t>函数：</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如果指定条件的计算结果为</a:t>
            </a:r>
            <a:r>
              <a:rPr lang="en-US" altLang="zh-CN" sz="1600" b="1" i="0" u="none" strike="noStrike" baseline="0" dirty="0" smtClean="0">
                <a:latin typeface="Times New Roman" panose="02020603050405020304" pitchFamily="18" charset="0"/>
                <a:ea typeface="等线" panose="02010600030101010101" pitchFamily="2" charset="-122"/>
              </a:rPr>
              <a:t>True</a:t>
            </a:r>
            <a:r>
              <a:rPr lang="zh-CN" altLang="en-US" sz="1600" b="1" i="0" u="none" strike="noStrike" baseline="0" dirty="0" smtClean="0">
                <a:latin typeface="Times New Roman" panose="02020603050405020304" pitchFamily="18" charset="0"/>
                <a:ea typeface="等线" panose="02010600030101010101" pitchFamily="2" charset="-122"/>
              </a:rPr>
              <a:t>，则</a:t>
            </a:r>
            <a:r>
              <a:rPr lang="en-US" altLang="zh-CN" sz="1600" b="1" i="0" u="none" strike="noStrike" baseline="0" dirty="0" smtClean="0">
                <a:latin typeface="Times New Roman" panose="02020603050405020304" pitchFamily="18" charset="0"/>
                <a:ea typeface="等线" panose="02010600030101010101" pitchFamily="2" charset="-122"/>
              </a:rPr>
              <a:t>IF</a:t>
            </a:r>
            <a:r>
              <a:rPr lang="zh-CN" altLang="en-US" sz="1600" b="1" i="0" u="none" strike="noStrike" baseline="0" dirty="0" smtClean="0">
                <a:latin typeface="Times New Roman" panose="02020603050405020304" pitchFamily="18" charset="0"/>
                <a:ea typeface="等线" panose="02010600030101010101" pitchFamily="2" charset="-122"/>
              </a:rPr>
              <a:t>函数将返回某个值；如果该条件的计算结果为</a:t>
            </a:r>
            <a:r>
              <a:rPr lang="en-US" altLang="zh-CN" sz="1600" b="1" i="0" u="none" strike="noStrike" baseline="0" dirty="0" smtClean="0">
                <a:latin typeface="Times New Roman" panose="02020603050405020304" pitchFamily="18" charset="0"/>
                <a:ea typeface="等线" panose="02010600030101010101" pitchFamily="2" charset="-122"/>
              </a:rPr>
              <a:t>False</a:t>
            </a:r>
            <a:r>
              <a:rPr lang="zh-CN" altLang="en-US" sz="1600" b="1" i="0" u="none" strike="noStrike" baseline="0" dirty="0" smtClean="0">
                <a:latin typeface="Times New Roman" panose="02020603050405020304" pitchFamily="18" charset="0"/>
                <a:ea typeface="等线" panose="02010600030101010101" pitchFamily="2" charset="-122"/>
              </a:rPr>
              <a:t>，则返回另一个值。</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IF</a:t>
            </a:r>
            <a:r>
              <a:rPr lang="zh-CN" altLang="en-US" sz="1600" b="1" i="0" u="none" strike="noStrike" baseline="0" dirty="0" smtClean="0">
                <a:latin typeface="Times New Roman" panose="02020603050405020304" pitchFamily="18" charset="0"/>
                <a:ea typeface="等线" panose="02010600030101010101" pitchFamily="2" charset="-122"/>
              </a:rPr>
              <a:t>函数的语法格式为</a:t>
            </a:r>
            <a:r>
              <a:rPr lang="en-US" altLang="zh-CN" sz="1600" b="1" i="0" u="none" strike="noStrike" baseline="0" dirty="0" smtClean="0">
                <a:latin typeface="Times New Roman" panose="02020603050405020304" pitchFamily="18" charset="0"/>
                <a:ea typeface="等线" panose="02010600030101010101" pitchFamily="2" charset="-122"/>
              </a:rPr>
              <a:t>IF(</a:t>
            </a:r>
            <a:r>
              <a:rPr lang="en-US" altLang="zh-CN" sz="1600" b="1" i="0" u="none" strike="noStrike" baseline="0" dirty="0" err="1" smtClean="0">
                <a:latin typeface="Times New Roman" panose="02020603050405020304" pitchFamily="18" charset="0"/>
                <a:ea typeface="等线" panose="02010600030101010101" pitchFamily="2" charset="-122"/>
              </a:rPr>
              <a:t>logical_test</a:t>
            </a:r>
            <a:r>
              <a:rPr lang="en-US" altLang="zh-CN"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err="1" smtClean="0">
                <a:latin typeface="Times New Roman" panose="02020603050405020304" pitchFamily="18" charset="0"/>
                <a:ea typeface="等线" panose="02010600030101010101" pitchFamily="2" charset="-122"/>
              </a:rPr>
              <a:t>value_if_true</a:t>
            </a:r>
            <a:r>
              <a:rPr lang="en-US" altLang="zh-CN"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err="1" smtClean="0">
                <a:latin typeface="Times New Roman" panose="02020603050405020304" pitchFamily="18" charset="0"/>
                <a:ea typeface="等线" panose="02010600030101010101" pitchFamily="2" charset="-122"/>
              </a:rPr>
              <a:t>value_if_false</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，其中</a:t>
            </a:r>
            <a:r>
              <a:rPr lang="en-US" altLang="zh-CN" sz="1600" b="1" i="0" u="none" strike="noStrike" baseline="0" dirty="0" err="1" smtClean="0">
                <a:latin typeface="Times New Roman" panose="02020603050405020304" pitchFamily="18" charset="0"/>
                <a:ea typeface="等线" panose="02010600030101010101" pitchFamily="2" charset="-122"/>
              </a:rPr>
              <a:t>logical_test</a:t>
            </a:r>
            <a:r>
              <a:rPr lang="zh-CN" altLang="en-US" sz="1600" b="1" i="0" u="none" strike="noStrike" baseline="0" dirty="0" smtClean="0">
                <a:latin typeface="Times New Roman" panose="02020603050405020304" pitchFamily="18" charset="0"/>
                <a:ea typeface="等线" panose="02010600030101010101" pitchFamily="2" charset="-122"/>
              </a:rPr>
              <a:t>参数为必选，是计算结果可能为</a:t>
            </a:r>
            <a:r>
              <a:rPr lang="en-US" altLang="zh-CN" sz="1600" b="1" i="0" u="none" strike="noStrike" baseline="0" dirty="0" smtClean="0">
                <a:latin typeface="Times New Roman" panose="02020603050405020304" pitchFamily="18" charset="0"/>
                <a:ea typeface="等线" panose="02010600030101010101" pitchFamily="2" charset="-122"/>
              </a:rPr>
              <a:t>True</a:t>
            </a:r>
            <a:r>
              <a:rPr lang="zh-CN" altLang="en-US" sz="1600" b="1" i="0" u="none" strike="noStrike" baseline="0" dirty="0" smtClean="0">
                <a:latin typeface="Times New Roman" panose="02020603050405020304" pitchFamily="18" charset="0"/>
                <a:ea typeface="等线" panose="02010600030101010101" pitchFamily="2" charset="-122"/>
              </a:rPr>
              <a:t>或</a:t>
            </a:r>
            <a:r>
              <a:rPr lang="en-US" altLang="zh-CN" sz="1600" b="1" i="0" u="none" strike="noStrike" baseline="0" dirty="0" smtClean="0">
                <a:latin typeface="Times New Roman" panose="02020603050405020304" pitchFamily="18" charset="0"/>
                <a:ea typeface="等线" panose="02010600030101010101" pitchFamily="2" charset="-122"/>
              </a:rPr>
              <a:t>False</a:t>
            </a:r>
            <a:r>
              <a:rPr lang="zh-CN" altLang="en-US" sz="1600" b="1" i="0" u="none" strike="noStrike" baseline="0" dirty="0" smtClean="0">
                <a:latin typeface="Times New Roman" panose="02020603050405020304" pitchFamily="18" charset="0"/>
                <a:ea typeface="等线" panose="02010600030101010101" pitchFamily="2" charset="-122"/>
              </a:rPr>
              <a:t>的任意值或表达式；</a:t>
            </a:r>
            <a:r>
              <a:rPr lang="en-US" altLang="zh-CN" sz="1600" b="1" i="0" u="none" strike="noStrike" baseline="0" dirty="0" err="1" smtClean="0">
                <a:latin typeface="Times New Roman" panose="02020603050405020304" pitchFamily="18" charset="0"/>
                <a:ea typeface="等线" panose="02010600030101010101" pitchFamily="2" charset="-122"/>
              </a:rPr>
              <a:t>value_if_true</a:t>
            </a:r>
            <a:r>
              <a:rPr lang="zh-CN" altLang="en-US" sz="1600" b="1" i="0" u="none" strike="noStrike" baseline="0" dirty="0" smtClean="0">
                <a:latin typeface="Times New Roman" panose="02020603050405020304" pitchFamily="18" charset="0"/>
                <a:ea typeface="等线" panose="02010600030101010101" pitchFamily="2" charset="-122"/>
              </a:rPr>
              <a:t>参数是计算结果为</a:t>
            </a:r>
            <a:r>
              <a:rPr lang="en-US" altLang="zh-CN" sz="1600" b="1" i="0" u="none" strike="noStrike" baseline="0" dirty="0" smtClean="0">
                <a:latin typeface="Times New Roman" panose="02020603050405020304" pitchFamily="18" charset="0"/>
                <a:ea typeface="等线" panose="02010600030101010101" pitchFamily="2" charset="-122"/>
              </a:rPr>
              <a:t>True</a:t>
            </a:r>
            <a:r>
              <a:rPr lang="zh-CN" altLang="en-US" sz="1600" b="1" i="0" u="none" strike="noStrike" baseline="0" dirty="0" smtClean="0">
                <a:latin typeface="Times New Roman" panose="02020603050405020304" pitchFamily="18" charset="0"/>
                <a:ea typeface="等线" panose="02010600030101010101" pitchFamily="2" charset="-122"/>
              </a:rPr>
              <a:t>时所要返回的值；</a:t>
            </a:r>
            <a:r>
              <a:rPr lang="en-US" altLang="zh-CN" sz="1600" b="1" i="0" u="none" strike="noStrike" baseline="0" dirty="0" err="1" smtClean="0">
                <a:latin typeface="Times New Roman" panose="02020603050405020304" pitchFamily="18" charset="0"/>
                <a:ea typeface="等线" panose="02010600030101010101" pitchFamily="2" charset="-122"/>
              </a:rPr>
              <a:t>value_if_false</a:t>
            </a:r>
            <a:r>
              <a:rPr lang="zh-CN" altLang="en-US" sz="1600" b="1" i="0" u="none" strike="noStrike" baseline="0" dirty="0" smtClean="0">
                <a:latin typeface="Times New Roman" panose="02020603050405020304" pitchFamily="18" charset="0"/>
                <a:ea typeface="等线" panose="02010600030101010101" pitchFamily="2" charset="-122"/>
              </a:rPr>
              <a:t>参数是计算结果为</a:t>
            </a:r>
            <a:r>
              <a:rPr lang="en-US" altLang="zh-CN" sz="1600" b="1" i="0" u="none" strike="noStrike" baseline="0" dirty="0" smtClean="0">
                <a:latin typeface="Times New Roman" panose="02020603050405020304" pitchFamily="18" charset="0"/>
                <a:ea typeface="等线" panose="02010600030101010101" pitchFamily="2" charset="-122"/>
              </a:rPr>
              <a:t>False</a:t>
            </a:r>
            <a:r>
              <a:rPr lang="zh-CN" altLang="en-US" sz="1600" b="1" i="0" u="none" strike="noStrike" baseline="0" dirty="0" smtClean="0">
                <a:latin typeface="Times New Roman" panose="02020603050405020304" pitchFamily="18" charset="0"/>
                <a:ea typeface="等线" panose="02010600030101010101" pitchFamily="2" charset="-122"/>
              </a:rPr>
              <a:t>时所要返回的值。</a:t>
            </a:r>
          </a:p>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10</a:t>
            </a:r>
            <a:r>
              <a:rPr lang="zh-CN" altLang="en-US" b="1" i="0" u="none" strike="noStrike" baseline="0" dirty="0" smtClean="0">
                <a:latin typeface="等线 Light" panose="02010600030101010101" pitchFamily="2" charset="-122"/>
                <a:ea typeface="等线 Light" panose="02010600030101010101" pitchFamily="2" charset="-122"/>
              </a:rPr>
              <a:t>）取字符串子串函数</a:t>
            </a:r>
            <a:r>
              <a:rPr lang="en-US" altLang="zh-CN" b="1" i="0" u="none" strike="noStrike" baseline="0" dirty="0" smtClean="0">
                <a:latin typeface="等线 Light" panose="02010600030101010101" pitchFamily="2" charset="-122"/>
                <a:ea typeface="等线 Light" panose="02010600030101010101" pitchFamily="2" charset="-122"/>
              </a:rPr>
              <a:t>LEFT</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RIGHT</a:t>
            </a:r>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MID</a:t>
            </a:r>
            <a:r>
              <a:rPr lang="zh-CN" altLang="en-US" b="1" i="0" u="none" strike="noStrike" baseline="0" dirty="0" smtClean="0">
                <a:latin typeface="等线 Light" panose="02010600030101010101" pitchFamily="2" charset="-122"/>
                <a:ea typeface="等线 Light" panose="02010600030101010101" pitchFamily="2" charset="-122"/>
              </a:rPr>
              <a:t>：</a:t>
            </a:r>
          </a:p>
          <a:p>
            <a:pPr marR="0" lvl="3" rtl="0"/>
            <a:r>
              <a:rPr lang="en-US" altLang="zh-CN" sz="1600" b="1" i="0" u="none" strike="noStrike" baseline="0" dirty="0" smtClean="0">
                <a:latin typeface="Times New Roman" panose="02020603050405020304" pitchFamily="18" charset="0"/>
                <a:ea typeface="等线" panose="02010600030101010101" pitchFamily="2" charset="-122"/>
              </a:rPr>
              <a:t>LEFT</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RIGHT</a:t>
            </a:r>
            <a:r>
              <a:rPr lang="zh-CN" altLang="en-US"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smtClean="0">
                <a:latin typeface="Times New Roman" panose="02020603050405020304" pitchFamily="18" charset="0"/>
                <a:ea typeface="等线" panose="02010600030101010101" pitchFamily="2" charset="-122"/>
              </a:rPr>
              <a:t>MID</a:t>
            </a:r>
            <a:r>
              <a:rPr lang="zh-CN" altLang="en-US" sz="1600" b="1" i="0" u="none" strike="noStrike" baseline="0" dirty="0" smtClean="0">
                <a:latin typeface="Times New Roman" panose="02020603050405020304" pitchFamily="18" charset="0"/>
                <a:ea typeface="等线" panose="02010600030101010101" pitchFamily="2" charset="-122"/>
              </a:rPr>
              <a:t>都是字符串提取函数。前两个格式是一样的，只是提取的方向相反。</a:t>
            </a:r>
            <a:r>
              <a:rPr lang="en-US" altLang="zh-CN" sz="1600" b="1" i="0" u="none" strike="noStrike" baseline="0" dirty="0" smtClean="0">
                <a:latin typeface="Times New Roman" panose="02020603050405020304" pitchFamily="18" charset="0"/>
                <a:ea typeface="等线" panose="02010600030101010101" pitchFamily="2" charset="-122"/>
              </a:rPr>
              <a:t>LEFT</a:t>
            </a:r>
            <a:r>
              <a:rPr lang="zh-CN" altLang="en-US" sz="1600" b="1" i="0" u="none" strike="noStrike" baseline="0" dirty="0" smtClean="0">
                <a:latin typeface="Times New Roman" panose="02020603050405020304" pitchFamily="18" charset="0"/>
                <a:ea typeface="等线" panose="02010600030101010101" pitchFamily="2" charset="-122"/>
              </a:rPr>
              <a:t>是从左向右取，</a:t>
            </a:r>
            <a:r>
              <a:rPr lang="en-US" altLang="zh-CN" sz="1600" b="1" i="0" u="none" strike="noStrike" baseline="0" dirty="0" smtClean="0">
                <a:latin typeface="Times New Roman" panose="02020603050405020304" pitchFamily="18" charset="0"/>
                <a:ea typeface="等线" panose="02010600030101010101" pitchFamily="2" charset="-122"/>
              </a:rPr>
              <a:t>RIGHT</a:t>
            </a:r>
            <a:r>
              <a:rPr lang="zh-CN" altLang="en-US" sz="1600" b="1" i="0" u="none" strike="noStrike" baseline="0" dirty="0" smtClean="0">
                <a:latin typeface="Times New Roman" panose="02020603050405020304" pitchFamily="18" charset="0"/>
                <a:ea typeface="等线" panose="02010600030101010101" pitchFamily="2" charset="-122"/>
              </a:rPr>
              <a:t>是从右向左取。</a:t>
            </a:r>
          </a:p>
        </p:txBody>
      </p:sp>
    </p:spTree>
    <p:extLst>
      <p:ext uri="{BB962C8B-B14F-4D97-AF65-F5344CB8AC3E}">
        <p14:creationId xmlns:p14="http://schemas.microsoft.com/office/powerpoint/2010/main" val="2910099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3. </a:t>
            </a:r>
            <a:r>
              <a:rPr lang="zh-CN" altLang="en-US" b="1" i="0" u="none" strike="noStrike" kern="2200" baseline="0" smtClean="0">
                <a:latin typeface="Times New Roman" panose="02020603050405020304" pitchFamily="18" charset="0"/>
                <a:ea typeface="等线" panose="02010600030101010101" pitchFamily="2" charset="-122"/>
              </a:rPr>
              <a:t>常用函数介绍</a:t>
            </a:r>
          </a:p>
        </p:txBody>
      </p:sp>
      <p:sp>
        <p:nvSpPr>
          <p:cNvPr id="3" name="文本占位符 2"/>
          <p:cNvSpPr>
            <a:spLocks noGrp="1"/>
          </p:cNvSpPr>
          <p:nvPr>
            <p:ph type="body" idx="1"/>
          </p:nvPr>
        </p:nvSpPr>
        <p:spPr/>
        <p:txBody>
          <a:bodyPr/>
          <a:lstStyle/>
          <a:p>
            <a:pPr marR="0" lvl="0" rtl="0"/>
            <a:r>
              <a:rPr lang="zh-CN" altLang="en-US" b="1" i="0" u="none" strike="noStrike" baseline="0" dirty="0" smtClean="0">
                <a:latin typeface="等线 Light" panose="02010600030101010101" pitchFamily="2" charset="-122"/>
                <a:ea typeface="等线 Light" panose="02010600030101010101" pitchFamily="2" charset="-122"/>
              </a:rPr>
              <a:t>（</a:t>
            </a:r>
            <a:r>
              <a:rPr lang="en-US" altLang="zh-CN" b="1" i="0" u="none" strike="noStrike" baseline="0" dirty="0" smtClean="0">
                <a:latin typeface="等线 Light" panose="02010600030101010101" pitchFamily="2" charset="-122"/>
                <a:ea typeface="等线 Light" panose="02010600030101010101" pitchFamily="2" charset="-122"/>
              </a:rPr>
              <a:t>11)VLOOKUP</a:t>
            </a:r>
            <a:r>
              <a:rPr lang="zh-CN" altLang="en-US" b="1" i="0" u="none" strike="noStrike" baseline="0" dirty="0" smtClean="0">
                <a:latin typeface="等线 Light" panose="02010600030101010101" pitchFamily="2" charset="-122"/>
                <a:ea typeface="等线 Light" panose="02010600030101010101" pitchFamily="2" charset="-122"/>
              </a:rPr>
              <a:t>函数：</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使用 </a:t>
            </a:r>
            <a:r>
              <a:rPr lang="en-US" altLang="zh-CN" sz="1600" b="1" i="0" u="none" strike="noStrike" baseline="0" dirty="0" smtClean="0">
                <a:latin typeface="Times New Roman" panose="02020603050405020304" pitchFamily="18" charset="0"/>
                <a:ea typeface="等线" panose="02010600030101010101" pitchFamily="2" charset="-122"/>
              </a:rPr>
              <a:t>VLOOKUP</a:t>
            </a:r>
            <a:r>
              <a:rPr lang="zh-CN" altLang="en-US" sz="1600" b="1" i="0" u="none" strike="noStrike" baseline="0" dirty="0" smtClean="0">
                <a:latin typeface="Times New Roman" panose="02020603050405020304" pitchFamily="18" charset="0"/>
                <a:ea typeface="等线" panose="02010600030101010101" pitchFamily="2" charset="-122"/>
              </a:rPr>
              <a:t>函数搜索某个单元格区域的第一列，然后返回该区域相同行上任何单元格中的值。其语法格式为</a:t>
            </a:r>
            <a:r>
              <a:rPr lang="en-US" altLang="zh-CN" sz="1600" b="1" i="0" u="none" strike="noStrike" baseline="0" dirty="0" smtClean="0">
                <a:latin typeface="Times New Roman" panose="02020603050405020304" pitchFamily="18" charset="0"/>
                <a:ea typeface="等线" panose="02010600030101010101" pitchFamily="2" charset="-122"/>
              </a:rPr>
              <a:t>VLOOKUP(</a:t>
            </a:r>
            <a:r>
              <a:rPr lang="en-US" altLang="zh-CN" sz="1600" b="1" i="0" u="none" strike="noStrike" baseline="0" dirty="0" err="1" smtClean="0">
                <a:latin typeface="Times New Roman" panose="02020603050405020304" pitchFamily="18" charset="0"/>
                <a:ea typeface="等线" panose="02010600030101010101" pitchFamily="2" charset="-122"/>
              </a:rPr>
              <a:t>lookup_value,table_array,col_index_num</a:t>
            </a:r>
            <a:r>
              <a:rPr lang="en-US" altLang="zh-CN" sz="1600" b="1" i="0" u="none" strike="noStrike" baseline="0" dirty="0" smtClean="0">
                <a:latin typeface="Times New Roman" panose="02020603050405020304" pitchFamily="18" charset="0"/>
                <a:ea typeface="等线" panose="02010600030101010101" pitchFamily="2" charset="-122"/>
              </a:rPr>
              <a:t>,[</a:t>
            </a:r>
            <a:r>
              <a:rPr lang="en-US" altLang="zh-CN" sz="1600" b="1" i="0" u="none" strike="noStrike" baseline="0" dirty="0" err="1" smtClean="0">
                <a:latin typeface="Times New Roman" panose="02020603050405020304" pitchFamily="18" charset="0"/>
                <a:ea typeface="等线" panose="02010600030101010101" pitchFamily="2" charset="-122"/>
              </a:rPr>
              <a:t>range_lookup</a:t>
            </a:r>
            <a:r>
              <a:rPr lang="en-US" altLang="zh-CN" sz="1600" b="1" i="0" u="none" strike="noStrike" baseline="0" dirty="0" smtClean="0">
                <a:latin typeface="Times New Roman" panose="02020603050405020304" pitchFamily="18" charset="0"/>
                <a:ea typeface="等线" panose="02010600030101010101" pitchFamily="2" charset="-122"/>
              </a:rPr>
              <a:t>])</a:t>
            </a:r>
            <a:r>
              <a:rPr lang="zh-CN" altLang="en-US" sz="1600" b="1" i="0" u="none" strike="noStrike" baseline="0" dirty="0" smtClean="0">
                <a:latin typeface="Times New Roman" panose="02020603050405020304" pitchFamily="18" charset="0"/>
                <a:ea typeface="等线" panose="02010600030101010101" pitchFamily="2" charset="-122"/>
              </a:rPr>
              <a:t>，其中</a:t>
            </a:r>
            <a:r>
              <a:rPr lang="en-US" altLang="zh-CN" sz="1600" b="1" i="0" u="none" strike="noStrike" baseline="0" dirty="0" err="1" smtClean="0">
                <a:latin typeface="Times New Roman" panose="02020603050405020304" pitchFamily="18" charset="0"/>
                <a:ea typeface="等线" panose="02010600030101010101" pitchFamily="2" charset="-122"/>
              </a:rPr>
              <a:t>lookup_value</a:t>
            </a:r>
            <a:r>
              <a:rPr lang="zh-CN" altLang="en-US" sz="1600" b="1" i="0" u="none" strike="noStrike" baseline="0" dirty="0" smtClean="0">
                <a:latin typeface="Times New Roman" panose="02020603050405020304" pitchFamily="18" charset="0"/>
                <a:ea typeface="等线" panose="02010600030101010101" pitchFamily="2" charset="-122"/>
              </a:rPr>
              <a:t>参数必选，表示要在表格或区域的第一列中搜索的值，可以是值或引用。如果为</a:t>
            </a:r>
            <a:r>
              <a:rPr lang="en-US" altLang="zh-CN" sz="1600" b="1" i="0" u="none" strike="noStrike" baseline="0" dirty="0" err="1" smtClean="0">
                <a:latin typeface="Times New Roman" panose="02020603050405020304" pitchFamily="18" charset="0"/>
                <a:ea typeface="等线" panose="02010600030101010101" pitchFamily="2" charset="-122"/>
              </a:rPr>
              <a:t>lookup_value</a:t>
            </a:r>
            <a:r>
              <a:rPr lang="zh-CN" altLang="en-US" sz="1600" b="1" i="0" u="none" strike="noStrike" baseline="0" dirty="0" smtClean="0">
                <a:latin typeface="Times New Roman" panose="02020603050405020304" pitchFamily="18" charset="0"/>
                <a:ea typeface="等线" panose="02010600030101010101" pitchFamily="2" charset="-122"/>
              </a:rPr>
              <a:t>参数提供的值小于 </a:t>
            </a:r>
            <a:r>
              <a:rPr lang="en-US" altLang="zh-CN" sz="1600" b="1" i="0" u="none" strike="noStrike" baseline="0" dirty="0" err="1" smtClean="0">
                <a:latin typeface="Times New Roman" panose="02020603050405020304" pitchFamily="18" charset="0"/>
                <a:ea typeface="等线" panose="02010600030101010101" pitchFamily="2" charset="-122"/>
              </a:rPr>
              <a:t>table_array</a:t>
            </a:r>
            <a:r>
              <a:rPr lang="zh-CN" altLang="en-US" sz="1600" b="1" i="0" u="none" strike="noStrike" baseline="0" dirty="0" smtClean="0">
                <a:latin typeface="Times New Roman" panose="02020603050405020304" pitchFamily="18" charset="0"/>
                <a:ea typeface="等线" panose="02010600030101010101" pitchFamily="2" charset="-122"/>
              </a:rPr>
              <a:t>参数第一列中的最小值，则</a:t>
            </a:r>
            <a:r>
              <a:rPr lang="en-US" altLang="zh-CN" sz="1600" b="1" i="0" u="none" strike="noStrike" baseline="0" dirty="0" smtClean="0">
                <a:latin typeface="Times New Roman" panose="02020603050405020304" pitchFamily="18" charset="0"/>
                <a:ea typeface="等线" panose="02010600030101010101" pitchFamily="2" charset="-122"/>
              </a:rPr>
              <a:t>VLOOKUP</a:t>
            </a:r>
            <a:r>
              <a:rPr lang="zh-CN" altLang="en-US" sz="1600" b="1" i="0" u="none" strike="noStrike" baseline="0" dirty="0" smtClean="0">
                <a:latin typeface="Times New Roman" panose="02020603050405020304" pitchFamily="18" charset="0"/>
                <a:ea typeface="等线" panose="02010600030101010101" pitchFamily="2" charset="-122"/>
              </a:rPr>
              <a:t>将返回错误值</a:t>
            </a:r>
            <a:r>
              <a:rPr lang="en-US" altLang="zh-CN" sz="1600" b="1" i="0" u="none" strike="noStrike" baseline="0" dirty="0" smtClean="0">
                <a:latin typeface="Times New Roman" panose="02020603050405020304" pitchFamily="18" charset="0"/>
                <a:ea typeface="等线" panose="02010600030101010101" pitchFamily="2" charset="-122"/>
              </a:rPr>
              <a:t>#N</a:t>
            </a:r>
            <a:r>
              <a:rPr lang="zh-CN" altLang="en-US" sz="1600" b="1" i="0" u="none" strike="noStrike" baseline="0" dirty="0" smtClean="0">
                <a:latin typeface="Arial" panose="020B0604020202020204" pitchFamily="34" charset="0"/>
                <a:ea typeface="等线" panose="02010600030101010101" pitchFamily="2" charset="-122"/>
              </a:rPr>
              <a:t> </a:t>
            </a:r>
            <a:r>
              <a:rPr lang="en-US" altLang="zh-CN" sz="1600" b="1" i="0" u="none" strike="noStrike" baseline="0" dirty="0" smtClean="0">
                <a:latin typeface="Times New Roman" panose="02020603050405020304" pitchFamily="18" charset="0"/>
                <a:ea typeface="等线" panose="02010600030101010101" pitchFamily="2" charset="-122"/>
              </a:rPr>
              <a:t>/A</a:t>
            </a:r>
            <a:r>
              <a:rPr lang="zh-CN" altLang="en-US" sz="1600" b="1" i="0" u="none" strike="noStrike" baseline="0" dirty="0" smtClean="0">
                <a:latin typeface="Times New Roman" panose="02020603050405020304" pitchFamily="18" charset="0"/>
                <a:ea typeface="等线" panose="02010600030101010101" pitchFamily="2" charset="-122"/>
              </a:rPr>
              <a:t>。</a:t>
            </a:r>
          </a:p>
        </p:txBody>
      </p:sp>
    </p:spTree>
    <p:extLst>
      <p:ext uri="{BB962C8B-B14F-4D97-AF65-F5344CB8AC3E}">
        <p14:creationId xmlns:p14="http://schemas.microsoft.com/office/powerpoint/2010/main" val="1327738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4.3  </a:t>
            </a:r>
            <a:r>
              <a:rPr lang="zh-CN" altLang="en-US" b="1" i="0" u="none" strike="noStrike" kern="2200" baseline="0" smtClean="0">
                <a:latin typeface="Times New Roman" panose="02020603050405020304" pitchFamily="18" charset="0"/>
                <a:ea typeface="等线" panose="02010600030101010101" pitchFamily="2" charset="-122"/>
              </a:rPr>
              <a:t>格式化工作表</a:t>
            </a:r>
          </a:p>
        </p:txBody>
      </p:sp>
      <p:sp>
        <p:nvSpPr>
          <p:cNvPr id="3" name="文本占位符 2"/>
          <p:cNvSpPr>
            <a:spLocks noGrp="1"/>
          </p:cNvSpPr>
          <p:nvPr>
            <p:ph type="body" idx="1"/>
          </p:nvPr>
        </p:nvSpPr>
        <p:spPr/>
        <p:txBody>
          <a:bodyPr/>
          <a:lstStyle/>
          <a:p>
            <a:pPr marR="0" lvl="0" rtl="0"/>
            <a:r>
              <a:rPr lang="en-US" altLang="zh-CN" sz="2800" b="1" i="0" u="none" strike="noStrike" baseline="0" dirty="0" smtClean="0">
                <a:latin typeface="等线 Light" panose="02010600030101010101" pitchFamily="2" charset="-122"/>
                <a:ea typeface="等线 Light" panose="02010600030101010101" pitchFamily="2" charset="-122"/>
              </a:rPr>
              <a:t>4.3.1</a:t>
            </a:r>
            <a:r>
              <a:rPr lang="zh-CN" altLang="en-US" sz="2800" b="1" i="0" u="none" strike="noStrike" baseline="0" dirty="0" smtClean="0">
                <a:latin typeface="等线 Light" panose="02010600030101010101" pitchFamily="2" charset="-122"/>
                <a:ea typeface="等线 Light" panose="02010600030101010101" pitchFamily="2" charset="-122"/>
              </a:rPr>
              <a:t>格式化单元格及单元格区域</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单元格及单元格区域的格式化主要包括六部分：数字、对齐、字体、边框、填充和保护。要对单元格或单元格区域进行格式化操作，必须先选择要进行格式化的单元格或单元格区域，然后通过“设置单元格格式”对话框，浮动工具栏，“开始”选项卡的“字体”组、“数字”组、“对齐方式”组、“样式”组中的相关命令或格式刷复制等几种方法来实现。</a:t>
            </a:r>
            <a:endParaRPr lang="zh-CN" altLang="en-US" sz="16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53810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4.3.2  </a:t>
            </a:r>
            <a:r>
              <a:rPr lang="zh-CN" altLang="en-US" b="1" i="0" u="none" strike="noStrike" kern="2200" baseline="0" smtClean="0">
                <a:latin typeface="Times New Roman" panose="02020603050405020304" pitchFamily="18" charset="0"/>
                <a:ea typeface="等线" panose="02010600030101010101" pitchFamily="2" charset="-122"/>
              </a:rPr>
              <a:t>单元格的行高和列宽</a:t>
            </a:r>
          </a:p>
        </p:txBody>
      </p:sp>
      <p:sp>
        <p:nvSpPr>
          <p:cNvPr id="3" name="文本占位符 2"/>
          <p:cNvSpPr>
            <a:spLocks noGrp="1"/>
          </p:cNvSpPr>
          <p:nvPr>
            <p:ph type="body" idx="1"/>
          </p:nvPr>
        </p:nvSpPr>
        <p:spPr/>
        <p:txBody>
          <a:bodyPr/>
          <a:lstStyle/>
          <a:p>
            <a:pPr marR="0" lvl="0" rtl="0"/>
            <a:r>
              <a:rPr lang="zh-CN" altLang="en-US" b="1" i="0" u="none" strike="noStrike" baseline="0" dirty="0" smtClean="0">
                <a:latin typeface="等线 Light" panose="02010600030101010101" pitchFamily="2" charset="-122"/>
                <a:ea typeface="等线 Light" panose="02010600030101010101" pitchFamily="2" charset="-122"/>
              </a:rPr>
              <a:t>调整行高和列宽的方法：</a:t>
            </a:r>
            <a:endParaRPr lang="en-US" altLang="zh-CN" b="1" i="0" u="none" strike="noStrike" baseline="0" dirty="0" smtClean="0">
              <a:latin typeface="等线 Light" panose="02010600030101010101" pitchFamily="2" charset="-122"/>
              <a:ea typeface="等线 Light" panose="02010600030101010101" pitchFamily="2" charset="-122"/>
            </a:endParaRPr>
          </a:p>
          <a:p>
            <a:pPr marR="0" lvl="0" rtl="0"/>
            <a:r>
              <a:rPr lang="en-US" altLang="zh-CN" b="1" i="0" u="none" strike="noStrike" baseline="0" dirty="0" smtClean="0">
                <a:latin typeface="等线 Light" panose="02010600030101010101" pitchFamily="2" charset="-122"/>
                <a:ea typeface="等线 Light" panose="02010600030101010101" pitchFamily="2" charset="-122"/>
              </a:rPr>
              <a:t>1. </a:t>
            </a:r>
            <a:r>
              <a:rPr lang="zh-CN" altLang="en-US" b="1" i="0" u="none" strike="noStrike" baseline="0" dirty="0" smtClean="0">
                <a:latin typeface="等线 Light" panose="02010600030101010101" pitchFamily="2" charset="-122"/>
                <a:ea typeface="等线 Light" panose="02010600030101010101" pitchFamily="2" charset="-122"/>
              </a:rPr>
              <a:t>通过拖动鼠标调整</a:t>
            </a:r>
          </a:p>
          <a:p>
            <a:pPr marR="0" lvl="0" rtl="0"/>
            <a:r>
              <a:rPr lang="en-US" altLang="zh-CN" b="1" i="0" u="none" strike="noStrike" baseline="0" dirty="0" smtClean="0">
                <a:latin typeface="等线 Light" panose="02010600030101010101" pitchFamily="2" charset="-122"/>
                <a:ea typeface="等线 Light" panose="02010600030101010101" pitchFamily="2" charset="-122"/>
              </a:rPr>
              <a:t>2. </a:t>
            </a:r>
            <a:r>
              <a:rPr lang="zh-CN" altLang="en-US" b="1" i="0" u="none" strike="noStrike" baseline="0" dirty="0" smtClean="0">
                <a:latin typeface="等线 Light" panose="02010600030101010101" pitchFamily="2" charset="-122"/>
                <a:ea typeface="等线 Light" panose="02010600030101010101" pitchFamily="2" charset="-122"/>
              </a:rPr>
              <a:t>双击分隔线调整</a:t>
            </a:r>
          </a:p>
          <a:p>
            <a:pPr marR="0" lvl="0" rtl="0"/>
            <a:r>
              <a:rPr lang="en-US" altLang="zh-CN" b="1" i="0" u="none" strike="noStrike" baseline="0" dirty="0" smtClean="0">
                <a:latin typeface="等线 Light" panose="02010600030101010101" pitchFamily="2" charset="-122"/>
                <a:ea typeface="等线 Light" panose="02010600030101010101" pitchFamily="2" charset="-122"/>
              </a:rPr>
              <a:t>3. </a:t>
            </a:r>
            <a:r>
              <a:rPr lang="zh-CN" altLang="en-US" b="1" i="0" u="none" strike="noStrike" baseline="0" dirty="0" smtClean="0">
                <a:latin typeface="等线 Light" panose="02010600030101010101" pitchFamily="2" charset="-122"/>
                <a:ea typeface="等线 Light" panose="02010600030101010101" pitchFamily="2" charset="-122"/>
              </a:rPr>
              <a:t>通过对话框调整</a:t>
            </a:r>
            <a:endParaRPr lang="zh-CN" altLang="en-US"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1566179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4.3.3</a:t>
            </a:r>
            <a:r>
              <a:rPr lang="zh-CN" altLang="en-US" b="1" i="0" u="none" strike="noStrike" kern="2200" baseline="0" smtClean="0">
                <a:latin typeface="Times New Roman" panose="02020603050405020304" pitchFamily="18" charset="0"/>
                <a:ea typeface="等线" panose="02010600030101010101" pitchFamily="2" charset="-122"/>
              </a:rPr>
              <a:t>自动套用格式和条件格式</a:t>
            </a:r>
          </a:p>
        </p:txBody>
      </p:sp>
      <p:sp>
        <p:nvSpPr>
          <p:cNvPr id="3" name="文本占位符 2"/>
          <p:cNvSpPr>
            <a:spLocks noGrp="1"/>
          </p:cNvSpPr>
          <p:nvPr>
            <p:ph type="body" idx="1"/>
          </p:nvPr>
        </p:nvSpPr>
        <p:spPr/>
        <p:txBody>
          <a:bodyPr/>
          <a:lstStyle/>
          <a:p>
            <a:pPr marR="0" lvl="0" rtl="0"/>
            <a:r>
              <a:rPr lang="en-US" altLang="zh-CN" b="1" i="0" u="none" strike="noStrike" baseline="0" dirty="0" smtClean="0">
                <a:latin typeface="等线 Light" panose="02010600030101010101" pitchFamily="2" charset="-122"/>
                <a:ea typeface="等线 Light" panose="02010600030101010101" pitchFamily="2" charset="-122"/>
              </a:rPr>
              <a:t>1. </a:t>
            </a:r>
            <a:r>
              <a:rPr lang="zh-CN" altLang="en-US" b="1" i="0" u="none" strike="noStrike" baseline="0" dirty="0" smtClean="0">
                <a:latin typeface="等线 Light" panose="02010600030101010101" pitchFamily="2" charset="-122"/>
                <a:ea typeface="等线 Light" panose="02010600030101010101" pitchFamily="2" charset="-122"/>
              </a:rPr>
              <a:t>自动套用格式</a:t>
            </a:r>
          </a:p>
          <a:p>
            <a:pPr marR="0" lvl="2" rtl="0"/>
            <a:r>
              <a:rPr lang="en-US" altLang="zh-CN" sz="1600" b="1" i="0" u="none" strike="noStrike" baseline="0" dirty="0" smtClean="0">
                <a:latin typeface="等线 Light" panose="02010600030101010101" pitchFamily="2" charset="-122"/>
                <a:ea typeface="等线 Light" panose="02010600030101010101" pitchFamily="2" charset="-122"/>
              </a:rPr>
              <a:t>Excel 2016</a:t>
            </a:r>
            <a:r>
              <a:rPr lang="zh-CN" altLang="en-US" sz="1600" b="1" i="0" u="none" strike="noStrike" baseline="0" dirty="0" smtClean="0">
                <a:latin typeface="等线 Light" panose="02010600030101010101" pitchFamily="2" charset="-122"/>
                <a:ea typeface="等线 Light" panose="02010600030101010101" pitchFamily="2" charset="-122"/>
              </a:rPr>
              <a:t>为用户提供了浅色、中等深浅与深色</a:t>
            </a:r>
            <a:r>
              <a:rPr lang="en-US" altLang="zh-CN" sz="1600" b="1" i="0" u="none" strike="noStrike" baseline="0" dirty="0" smtClean="0">
                <a:latin typeface="等线 Light" panose="02010600030101010101" pitchFamily="2" charset="-122"/>
                <a:ea typeface="等线 Light" panose="02010600030101010101" pitchFamily="2" charset="-122"/>
              </a:rPr>
              <a:t>3</a:t>
            </a:r>
            <a:r>
              <a:rPr lang="zh-CN" altLang="en-US" sz="1600" b="1" i="0" u="none" strike="noStrike" baseline="0" dirty="0" smtClean="0">
                <a:latin typeface="等线 Light" panose="02010600030101010101" pitchFamily="2" charset="-122"/>
                <a:ea typeface="等线 Light" panose="02010600030101010101" pitchFamily="2" charset="-122"/>
              </a:rPr>
              <a:t>种类型的</a:t>
            </a:r>
            <a:r>
              <a:rPr lang="en-US" altLang="zh-CN" sz="1600" b="1" i="0" u="none" strike="noStrike" baseline="0" dirty="0" smtClean="0">
                <a:latin typeface="等线 Light" panose="02010600030101010101" pitchFamily="2" charset="-122"/>
                <a:ea typeface="等线 Light" panose="02010600030101010101" pitchFamily="2" charset="-122"/>
              </a:rPr>
              <a:t>60</a:t>
            </a:r>
            <a:r>
              <a:rPr lang="zh-CN" altLang="en-US" sz="1600" b="1" i="0" u="none" strike="noStrike" baseline="0" dirty="0" smtClean="0">
                <a:latin typeface="等线 Light" panose="02010600030101010101" pitchFamily="2" charset="-122"/>
                <a:ea typeface="等线 Light" panose="02010600030101010101" pitchFamily="2" charset="-122"/>
              </a:rPr>
              <a:t>种表格格式。选择需要套用格式的单元格或区域，执行“开始”选项卡“样式”组中的“套用表格格式”命令，在其下拉列表中选择某个格式即可</a:t>
            </a:r>
          </a:p>
          <a:p>
            <a:pPr marR="0" lvl="0" rtl="0"/>
            <a:r>
              <a:rPr lang="en-US" altLang="zh-CN" b="1" i="0" u="none" strike="noStrike" baseline="0" dirty="0" smtClean="0">
                <a:latin typeface="等线 Light" panose="02010600030101010101" pitchFamily="2" charset="-122"/>
                <a:ea typeface="等线 Light" panose="02010600030101010101" pitchFamily="2" charset="-122"/>
              </a:rPr>
              <a:t>2. </a:t>
            </a:r>
            <a:r>
              <a:rPr lang="zh-CN" altLang="en-US" b="1" i="0" u="none" strike="noStrike" baseline="0" dirty="0" smtClean="0">
                <a:latin typeface="等线 Light" panose="02010600030101010101" pitchFamily="2" charset="-122"/>
                <a:ea typeface="等线 Light" panose="02010600030101010101" pitchFamily="2" charset="-122"/>
              </a:rPr>
              <a:t>条件格式</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使用</a:t>
            </a:r>
            <a:r>
              <a:rPr lang="en-US" altLang="zh-CN" sz="1600" b="1" i="0" u="none" strike="noStrike" baseline="0" dirty="0" smtClean="0">
                <a:latin typeface="等线 Light" panose="02010600030101010101" pitchFamily="2" charset="-122"/>
                <a:ea typeface="等线 Light" panose="02010600030101010101" pitchFamily="2" charset="-122"/>
              </a:rPr>
              <a:t>Excel</a:t>
            </a:r>
            <a:r>
              <a:rPr lang="zh-CN" altLang="en-US" sz="1600" b="1" i="0" u="none" strike="noStrike" baseline="0" dirty="0" smtClean="0">
                <a:latin typeface="等线 Light" panose="02010600030101010101" pitchFamily="2" charset="-122"/>
                <a:ea typeface="等线 Light" panose="02010600030101010101" pitchFamily="2" charset="-122"/>
              </a:rPr>
              <a:t>中的条件格式功能，可以预置一种单元格格式，并在指定的某种条件被满足时自动应用于目标单元格。可以预置的单元格格式包括边框、底纹、字体颜色等。此功能可以根据用户的要求，快速对特定单元格进行必要的标识，以起到突出显示的作用。</a:t>
            </a:r>
            <a:endParaRPr lang="zh-CN" altLang="en-US" sz="16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4116245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4.4  </a:t>
            </a:r>
            <a:r>
              <a:rPr lang="zh-CN" altLang="en-US" b="1" i="0" u="none" strike="noStrike" kern="2200" baseline="0" smtClean="0">
                <a:latin typeface="Times New Roman" panose="02020603050405020304" pitchFamily="18" charset="0"/>
                <a:ea typeface="等线" panose="02010600030101010101" pitchFamily="2" charset="-122"/>
              </a:rPr>
              <a:t>数据处理</a:t>
            </a:r>
          </a:p>
        </p:txBody>
      </p:sp>
      <p:sp>
        <p:nvSpPr>
          <p:cNvPr id="3" name="文本占位符 2"/>
          <p:cNvSpPr>
            <a:spLocks noGrp="1"/>
          </p:cNvSpPr>
          <p:nvPr>
            <p:ph type="body" idx="1"/>
          </p:nvPr>
        </p:nvSpPr>
        <p:spPr/>
        <p:txBody>
          <a:bodyPr/>
          <a:lstStyle/>
          <a:p>
            <a:pPr marR="0" lvl="0" rtl="0"/>
            <a:r>
              <a:rPr lang="en-US" altLang="zh-CN" b="1" i="0" u="none" strike="noStrike" baseline="0" dirty="0" smtClean="0">
                <a:latin typeface="等线 Light" panose="02010600030101010101" pitchFamily="2" charset="-122"/>
                <a:ea typeface="等线 Light" panose="02010600030101010101" pitchFamily="2" charset="-122"/>
              </a:rPr>
              <a:t>4.4.1</a:t>
            </a:r>
            <a:r>
              <a:rPr lang="zh-CN" altLang="en-US" b="1" i="0" u="none" strike="noStrike" baseline="0" dirty="0" smtClean="0">
                <a:latin typeface="等线 Light" panose="02010600030101010101" pitchFamily="2" charset="-122"/>
                <a:ea typeface="等线 Light" panose="02010600030101010101" pitchFamily="2" charset="-122"/>
              </a:rPr>
              <a:t>数据清单</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具有二维表特性的电子表格在</a:t>
            </a:r>
            <a:r>
              <a:rPr lang="en-US" altLang="zh-CN" sz="1600" b="1" i="0" u="none" strike="noStrike" baseline="0" dirty="0" smtClean="0">
                <a:latin typeface="等线 Light" panose="02010600030101010101" pitchFamily="2" charset="-122"/>
                <a:ea typeface="等线 Light" panose="02010600030101010101" pitchFamily="2" charset="-122"/>
              </a:rPr>
              <a:t>Excel</a:t>
            </a:r>
            <a:r>
              <a:rPr lang="zh-CN" altLang="en-US" sz="1600" b="1" i="0" u="none" strike="noStrike" baseline="0" dirty="0" smtClean="0">
                <a:latin typeface="等线 Light" panose="02010600030101010101" pitchFamily="2" charset="-122"/>
                <a:ea typeface="等线 Light" panose="02010600030101010101" pitchFamily="2" charset="-122"/>
              </a:rPr>
              <a:t>中被称为数据清单。数据清单类似于数据库表，可以像数据库表一样使用，其中行表示记录，列表示字段。数据清单的第一行必须为文本类型，为相应列的名称。在此行的下面是连续的数据区域，每一列包含相同类型的数据。在执行数据库操作（如查询、排序等）时，</a:t>
            </a:r>
            <a:r>
              <a:rPr lang="en-US" altLang="zh-CN" sz="1600" b="1" i="0" u="none" strike="noStrike" baseline="0" dirty="0" smtClean="0">
                <a:latin typeface="等线 Light" panose="02010600030101010101" pitchFamily="2" charset="-122"/>
                <a:ea typeface="等线 Light" panose="02010600030101010101" pitchFamily="2" charset="-122"/>
              </a:rPr>
              <a:t>Excel 2016</a:t>
            </a:r>
            <a:r>
              <a:rPr lang="zh-CN" altLang="en-US" sz="1600" b="1" i="0" u="none" strike="noStrike" baseline="0" dirty="0" smtClean="0">
                <a:latin typeface="等线 Light" panose="02010600030101010101" pitchFamily="2" charset="-122"/>
                <a:ea typeface="等线 Light" panose="02010600030101010101" pitchFamily="2" charset="-122"/>
              </a:rPr>
              <a:t>会自动将数据清单视作数据库，并使用下列数据清单中的元素来组织数据：数据清单中的列是数据库中的字段；数据清单中的列标志是数据库中的字段名称；数据清单中的每一行对应数据库中的一条记录。</a:t>
            </a:r>
            <a:endParaRPr lang="zh-CN" altLang="en-US" sz="16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408893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4.4.2</a:t>
            </a:r>
            <a:r>
              <a:rPr lang="zh-CN" altLang="en-US" b="1" i="0" u="none" strike="noStrike" kern="2200" baseline="0" dirty="0" smtClean="0">
                <a:latin typeface="Times New Roman" panose="02020603050405020304" pitchFamily="18" charset="0"/>
                <a:ea typeface="等线" panose="02010600030101010101" pitchFamily="2" charset="-122"/>
              </a:rPr>
              <a:t>排序和筛选</a:t>
            </a:r>
          </a:p>
        </p:txBody>
      </p:sp>
      <p:sp>
        <p:nvSpPr>
          <p:cNvPr id="3" name="文本占位符 2"/>
          <p:cNvSpPr>
            <a:spLocks noGrp="1"/>
          </p:cNvSpPr>
          <p:nvPr>
            <p:ph type="body" idx="1"/>
          </p:nvPr>
        </p:nvSpPr>
        <p:spPr/>
        <p:txBody>
          <a:bodyPr>
            <a:normAutofit/>
          </a:bodyPr>
          <a:lstStyle/>
          <a:p>
            <a:pPr marR="0" lvl="0" rtl="0"/>
            <a:r>
              <a:rPr lang="en-US" altLang="zh-CN" b="1" i="0" u="none" strike="noStrike" baseline="0" dirty="0" smtClean="0">
                <a:latin typeface="等线 Light" panose="02010600030101010101" pitchFamily="2" charset="-122"/>
                <a:ea typeface="等线 Light" panose="02010600030101010101" pitchFamily="2" charset="-122"/>
              </a:rPr>
              <a:t>1. </a:t>
            </a:r>
            <a:r>
              <a:rPr lang="zh-CN" altLang="en-US" b="1" i="0" u="none" strike="noStrike" baseline="0" dirty="0" smtClean="0">
                <a:latin typeface="等线 Light" panose="02010600030101010101" pitchFamily="2" charset="-122"/>
                <a:ea typeface="等线 Light" panose="02010600030101010101" pitchFamily="2" charset="-122"/>
              </a:rPr>
              <a:t>数据的排序</a:t>
            </a:r>
          </a:p>
          <a:p>
            <a:pPr marR="0" lvl="1" rtl="0"/>
            <a:r>
              <a:rPr lang="zh-CN" altLang="en-US" b="1" i="0" u="none" strike="noStrike" baseline="0" dirty="0" smtClean="0">
                <a:latin typeface="Times New Roman" panose="02020603050405020304" pitchFamily="18" charset="0"/>
                <a:ea typeface="等线" panose="02010600030101010101" pitchFamily="2" charset="-122"/>
              </a:rPr>
              <a:t>（</a:t>
            </a:r>
            <a:r>
              <a:rPr lang="en-US" altLang="zh-CN" b="1" i="0" u="none" strike="noStrike" baseline="0" dirty="0" smtClean="0">
                <a:latin typeface="Times New Roman" panose="02020603050405020304" pitchFamily="18" charset="0"/>
                <a:ea typeface="等线" panose="02010600030101010101" pitchFamily="2" charset="-122"/>
              </a:rPr>
              <a:t>1</a:t>
            </a:r>
            <a:r>
              <a:rPr lang="zh-CN" altLang="en-US" b="1" i="0" u="none" strike="noStrike" baseline="0" dirty="0" smtClean="0">
                <a:latin typeface="Times New Roman" panose="02020603050405020304" pitchFamily="18" charset="0"/>
                <a:ea typeface="等线" panose="02010600030101010101" pitchFamily="2" charset="-122"/>
              </a:rPr>
              <a:t>）单个关键字排序：</a:t>
            </a:r>
          </a:p>
          <a:p>
            <a:pPr marR="0" lvl="1" rtl="0"/>
            <a:r>
              <a:rPr lang="zh-CN" altLang="en-US" b="1" i="0" u="none" strike="noStrike" baseline="0" dirty="0" smtClean="0">
                <a:latin typeface="Times New Roman" panose="02020603050405020304" pitchFamily="18" charset="0"/>
                <a:ea typeface="等线" panose="02010600030101010101" pitchFamily="2" charset="-122"/>
              </a:rPr>
              <a:t>（</a:t>
            </a:r>
            <a:r>
              <a:rPr lang="en-US" altLang="zh-CN" b="1" i="0" u="none" strike="noStrike" baseline="0" dirty="0" smtClean="0">
                <a:latin typeface="Times New Roman" panose="02020603050405020304" pitchFamily="18" charset="0"/>
                <a:ea typeface="等线" panose="02010600030101010101" pitchFamily="2" charset="-122"/>
              </a:rPr>
              <a:t>2</a:t>
            </a:r>
            <a:r>
              <a:rPr lang="zh-CN" altLang="en-US" b="1" i="0" u="none" strike="noStrike" baseline="0" dirty="0" smtClean="0">
                <a:latin typeface="Times New Roman" panose="02020603050405020304" pitchFamily="18" charset="0"/>
                <a:ea typeface="等线" panose="02010600030101010101" pitchFamily="2" charset="-122"/>
              </a:rPr>
              <a:t>）多关键字排序：</a:t>
            </a:r>
          </a:p>
        </p:txBody>
      </p:sp>
    </p:spTree>
    <p:extLst>
      <p:ext uri="{BB962C8B-B14F-4D97-AF65-F5344CB8AC3E}">
        <p14:creationId xmlns:p14="http://schemas.microsoft.com/office/powerpoint/2010/main" val="3366030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4.4.2</a:t>
            </a:r>
            <a:r>
              <a:rPr lang="zh-CN" altLang="en-US" b="1" kern="2200" dirty="0">
                <a:latin typeface="Times New Roman" panose="02020603050405020304" pitchFamily="18" charset="0"/>
                <a:ea typeface="等线" panose="02010600030101010101" pitchFamily="2" charset="-122"/>
              </a:rPr>
              <a:t>排序和筛选</a:t>
            </a:r>
            <a:endParaRPr lang="zh-CN" altLang="en-US" dirty="0"/>
          </a:p>
        </p:txBody>
      </p:sp>
      <p:sp>
        <p:nvSpPr>
          <p:cNvPr id="3" name="文本占位符 2"/>
          <p:cNvSpPr>
            <a:spLocks noGrp="1"/>
          </p:cNvSpPr>
          <p:nvPr>
            <p:ph type="body" idx="1"/>
          </p:nvPr>
        </p:nvSpPr>
        <p:spPr>
          <a:xfrm>
            <a:off x="308919" y="1845733"/>
            <a:ext cx="11578281" cy="4505639"/>
          </a:xfrm>
        </p:spPr>
        <p:txBody>
          <a:bodyPr>
            <a:normAutofit fontScale="92500" lnSpcReduction="10000"/>
          </a:bodyPr>
          <a:lstStyle/>
          <a:p>
            <a:pPr lvl="0"/>
            <a:r>
              <a:rPr lang="en-US" altLang="zh-CN" b="1" dirty="0">
                <a:latin typeface="等线 Light" panose="02010600030101010101" pitchFamily="2" charset="-122"/>
                <a:ea typeface="等线 Light" panose="02010600030101010101" pitchFamily="2" charset="-122"/>
              </a:rPr>
              <a:t>2.</a:t>
            </a:r>
            <a:r>
              <a:rPr lang="zh-CN" altLang="en-US" b="1" dirty="0">
                <a:latin typeface="等线 Light" panose="02010600030101010101" pitchFamily="2" charset="-122"/>
                <a:ea typeface="等线 Light" panose="02010600030101010101" pitchFamily="2" charset="-122"/>
              </a:rPr>
              <a:t> 筛选</a:t>
            </a:r>
          </a:p>
          <a:p>
            <a:pPr lvl="2"/>
            <a:r>
              <a:rPr lang="zh-CN" altLang="en-US" sz="1600" b="1" dirty="0" smtClean="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）自动筛选：</a:t>
            </a:r>
          </a:p>
          <a:p>
            <a:pPr lvl="3"/>
            <a:r>
              <a:rPr lang="zh-CN" altLang="en-US" sz="1600" b="1" dirty="0">
                <a:latin typeface="Times New Roman" panose="02020603050405020304" pitchFamily="18" charset="0"/>
                <a:ea typeface="等线" panose="02010600030101010101" pitchFamily="2" charset="-122"/>
              </a:rPr>
              <a:t>使用</a:t>
            </a:r>
            <a:r>
              <a:rPr lang="en-US" altLang="zh-CN" sz="1600" b="1" dirty="0">
                <a:latin typeface="Times New Roman" panose="02020603050405020304" pitchFamily="18" charset="0"/>
                <a:ea typeface="等线" panose="02010600030101010101" pitchFamily="2" charset="-122"/>
              </a:rPr>
              <a:t>Excel</a:t>
            </a:r>
            <a:r>
              <a:rPr lang="zh-CN" altLang="en-US" sz="1600" b="1" dirty="0">
                <a:latin typeface="Times New Roman" panose="02020603050405020304" pitchFamily="18" charset="0"/>
                <a:ea typeface="等线" panose="02010600030101010101" pitchFamily="2" charset="-122"/>
              </a:rPr>
              <a:t>的自动筛选功能，首先要单击数据清单中的任意单元格，选择“数据”选项卡，在“排序和筛选”组中单击“筛选”按钮</a:t>
            </a:r>
            <a:r>
              <a:rPr lang="zh-CN" altLang="en-US" sz="1600" b="1" dirty="0">
                <a:latin typeface="Arial" panose="020B0604020202020204" pitchFamily="34" charset="0"/>
                <a:ea typeface="等线" panose="02010600030101010101" pitchFamily="2" charset="-122"/>
              </a:rPr>
              <a:t> </a:t>
            </a:r>
            <a:r>
              <a:rPr lang="zh-CN" altLang="en-US" sz="1600" b="1" dirty="0">
                <a:latin typeface="Times New Roman" panose="02020603050405020304" pitchFamily="18" charset="0"/>
                <a:ea typeface="等线" panose="02010600030101010101" pitchFamily="2" charset="-122"/>
              </a:rPr>
              <a:t>，此时，数据清单中的字段名右侧会出现一个下拉箭头</a:t>
            </a:r>
            <a:r>
              <a:rPr lang="zh-CN" altLang="en-US" sz="1600" b="1" dirty="0">
                <a:latin typeface="Arial" panose="020B0604020202020204" pitchFamily="34" charset="0"/>
                <a:ea typeface="等线" panose="02010600030101010101" pitchFamily="2" charset="-122"/>
              </a:rPr>
              <a:t> 。</a:t>
            </a:r>
            <a:r>
              <a:rPr lang="zh-CN" altLang="en-US" sz="1600" b="1" dirty="0">
                <a:latin typeface="Times New Roman" panose="02020603050405020304" pitchFamily="18" charset="0"/>
                <a:ea typeface="等线" panose="02010600030101010101" pitchFamily="2" charset="-122"/>
              </a:rPr>
              <a:t>单击下拉箭头，可在出现的列表中设置筛选条件、删除筛选条件或自定义自动筛选条件。</a:t>
            </a:r>
          </a:p>
          <a:p>
            <a:pPr lvl="3"/>
            <a:r>
              <a:rPr lang="zh-CN" altLang="en-US" sz="1600" b="1" dirty="0">
                <a:latin typeface="Times New Roman" panose="02020603050405020304" pitchFamily="18" charset="0"/>
                <a:ea typeface="等线" panose="02010600030101010101" pitchFamily="2" charset="-122"/>
              </a:rPr>
              <a:t>如果单元格填充了颜色，使用</a:t>
            </a:r>
            <a:r>
              <a:rPr lang="en-US" altLang="zh-CN" sz="1600" b="1" dirty="0">
                <a:latin typeface="Times New Roman" panose="02020603050405020304" pitchFamily="18" charset="0"/>
                <a:ea typeface="等线" panose="02010600030101010101" pitchFamily="2" charset="-122"/>
              </a:rPr>
              <a:t>Excel 2016</a:t>
            </a:r>
            <a:r>
              <a:rPr lang="zh-CN" altLang="en-US" sz="1600" b="1" dirty="0">
                <a:latin typeface="Times New Roman" panose="02020603050405020304" pitchFamily="18" charset="0"/>
                <a:ea typeface="等线" panose="02010600030101010101" pitchFamily="2" charset="-122"/>
              </a:rPr>
              <a:t>还可以按照颜色进行筛选。设置了按“单元格颜色筛选”后，字段名右侧的下拉箭头</a:t>
            </a:r>
            <a:r>
              <a:rPr lang="zh-CN" altLang="en-US" sz="1600" b="1" dirty="0">
                <a:latin typeface="Arial" panose="020B0604020202020204" pitchFamily="34" charset="0"/>
                <a:ea typeface="等线" panose="02010600030101010101" pitchFamily="2" charset="-122"/>
              </a:rPr>
              <a:t> </a:t>
            </a:r>
            <a:r>
              <a:rPr lang="zh-CN" altLang="en-US" sz="1600" b="1" dirty="0">
                <a:latin typeface="Times New Roman" panose="02020603050405020304" pitchFamily="18" charset="0"/>
                <a:ea typeface="等线" panose="02010600030101010101" pitchFamily="2" charset="-122"/>
              </a:rPr>
              <a:t>变成</a:t>
            </a:r>
            <a:r>
              <a:rPr lang="zh-CN" altLang="en-US" sz="1600" b="1" dirty="0">
                <a:latin typeface="Arial" panose="020B0604020202020204" pitchFamily="34" charset="0"/>
                <a:ea typeface="等线" panose="02010600030101010101" pitchFamily="2" charset="-122"/>
              </a:rPr>
              <a:t> </a:t>
            </a:r>
            <a:r>
              <a:rPr lang="zh-CN" altLang="en-US" sz="1600" b="1" dirty="0">
                <a:latin typeface="Times New Roman" panose="02020603050405020304" pitchFamily="18" charset="0"/>
                <a:ea typeface="等线" panose="02010600030101010101" pitchFamily="2" charset="-122"/>
              </a:rPr>
              <a:t>，如单击</a:t>
            </a:r>
            <a:r>
              <a:rPr lang="zh-CN" altLang="en-US" sz="1600" b="1" dirty="0">
                <a:latin typeface="Arial" panose="020B0604020202020204" pitchFamily="34" charset="0"/>
                <a:ea typeface="等线" panose="02010600030101010101" pitchFamily="2" charset="-122"/>
              </a:rPr>
              <a:t> </a:t>
            </a:r>
            <a:r>
              <a:rPr lang="zh-CN" altLang="en-US" sz="1600" b="1" dirty="0">
                <a:latin typeface="Times New Roman" panose="02020603050405020304" pitchFamily="18" charset="0"/>
                <a:ea typeface="等线" panose="02010600030101010101" pitchFamily="2" charset="-122"/>
              </a:rPr>
              <a:t>，可修改条件或删除条件。</a:t>
            </a:r>
          </a:p>
          <a:p>
            <a:pPr lvl="3"/>
            <a:r>
              <a:rPr lang="zh-CN" altLang="en-US" sz="1600" b="1" dirty="0">
                <a:latin typeface="Times New Roman" panose="02020603050405020304" pitchFamily="18" charset="0"/>
                <a:ea typeface="等线" panose="02010600030101010101" pitchFamily="2" charset="-122"/>
              </a:rPr>
              <a:t>注意：若多个字段都设置了筛选条件，则多个字段的筛选条件之间是“与”的关系；单击“清除”按钮，可清除所有筛选条件；对设置了筛选条件的数据清单，再单击“筛选”按钮则取消自动筛选，数据恢复初始状态。</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）高级筛选：</a:t>
            </a:r>
          </a:p>
          <a:p>
            <a:pPr lvl="3"/>
            <a:r>
              <a:rPr lang="zh-CN" altLang="en-US" sz="1600" b="1" dirty="0">
                <a:latin typeface="Times New Roman" panose="02020603050405020304" pitchFamily="18" charset="0"/>
                <a:ea typeface="等线" panose="02010600030101010101" pitchFamily="2" charset="-122"/>
              </a:rPr>
              <a:t>设置高级筛选的条件区域时应注意：高级筛选的条件区域至少有两行，第一行是字段名，下面的行放置筛选条件，这里的字段名一定要与数据清单中的字段名完全一致；在条件区域的设置中，同一行上的条件互为“与”逻辑关系，而不同行上的条件互为“或”逻辑关系</a:t>
            </a:r>
            <a:r>
              <a:rPr lang="zh-CN" altLang="en-US" sz="1600" b="1" dirty="0" smtClean="0">
                <a:latin typeface="Times New Roman" panose="02020603050405020304" pitchFamily="18" charset="0"/>
                <a:ea typeface="等线" panose="02010600030101010101" pitchFamily="2" charset="-122"/>
              </a:rPr>
              <a:t>。</a:t>
            </a:r>
            <a:endParaRPr lang="zh-CN" altLang="en-US" sz="1600" b="1" dirty="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603372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4.4.3</a:t>
            </a:r>
            <a:r>
              <a:rPr lang="zh-CN" altLang="en-US" b="1" i="0" u="none" strike="noStrike" kern="2200" baseline="0" smtClean="0">
                <a:latin typeface="Times New Roman" panose="02020603050405020304" pitchFamily="18" charset="0"/>
                <a:ea typeface="等线" panose="02010600030101010101" pitchFamily="2" charset="-122"/>
              </a:rPr>
              <a:t>分类汇总</a:t>
            </a:r>
          </a:p>
        </p:txBody>
      </p:sp>
      <p:sp>
        <p:nvSpPr>
          <p:cNvPr id="3" name="文本占位符 2"/>
          <p:cNvSpPr>
            <a:spLocks noGrp="1"/>
          </p:cNvSpPr>
          <p:nvPr>
            <p:ph type="body" idx="1"/>
          </p:nvPr>
        </p:nvSpPr>
        <p:spPr/>
        <p:txBody>
          <a:bodyPr>
            <a:normAutofit/>
          </a:bodyPr>
          <a:lstStyle/>
          <a:p>
            <a:pPr marR="0" lvl="3" rtl="0"/>
            <a:r>
              <a:rPr lang="zh-CN" altLang="en-US" sz="1600" b="1" i="0" u="none" strike="noStrike" baseline="0" dirty="0" smtClean="0">
                <a:latin typeface="Times New Roman" panose="02020603050405020304" pitchFamily="18" charset="0"/>
                <a:ea typeface="等线" panose="02010600030101010101" pitchFamily="2" charset="-122"/>
              </a:rPr>
              <a:t>分类汇总是</a:t>
            </a:r>
            <a:r>
              <a:rPr lang="en-US" altLang="zh-CN" sz="1600" b="1" i="0" u="none" strike="noStrike" baseline="0" dirty="0" smtClean="0">
                <a:latin typeface="Times New Roman" panose="02020603050405020304" pitchFamily="18" charset="0"/>
                <a:ea typeface="等线" panose="02010600030101010101" pitchFamily="2" charset="-122"/>
              </a:rPr>
              <a:t>Excel</a:t>
            </a:r>
            <a:r>
              <a:rPr lang="zh-CN" altLang="en-US" sz="1600" b="1" i="0" u="none" strike="noStrike" baseline="0" dirty="0" smtClean="0">
                <a:latin typeface="Times New Roman" panose="02020603050405020304" pitchFamily="18" charset="0"/>
                <a:ea typeface="等线" panose="02010600030101010101" pitchFamily="2" charset="-122"/>
              </a:rPr>
              <a:t>中最常用的功能之一，它能够快速地以某一个字段为分类项，对数据清单中的数据进行各种统计操作，如求和、平均值、最大值、最小值、乘积以及计数等。</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分类汇总前，需要先按分类字段对数据清单进行排序。</a:t>
            </a:r>
          </a:p>
        </p:txBody>
      </p:sp>
    </p:spTree>
    <p:extLst>
      <p:ext uri="{BB962C8B-B14F-4D97-AF65-F5344CB8AC3E}">
        <p14:creationId xmlns:p14="http://schemas.microsoft.com/office/powerpoint/2010/main" val="3788858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4.4.4</a:t>
            </a:r>
            <a:r>
              <a:rPr lang="zh-CN" altLang="en-US" b="1" i="0" u="none" strike="noStrike" kern="2200" baseline="0" dirty="0" smtClean="0">
                <a:latin typeface="Times New Roman" panose="02020603050405020304" pitchFamily="18" charset="0"/>
                <a:ea typeface="等线" panose="02010600030101010101" pitchFamily="2" charset="-122"/>
              </a:rPr>
              <a:t>合并计算</a:t>
            </a:r>
          </a:p>
        </p:txBody>
      </p:sp>
      <p:sp>
        <p:nvSpPr>
          <p:cNvPr id="3" name="文本占位符 2"/>
          <p:cNvSpPr>
            <a:spLocks noGrp="1"/>
          </p:cNvSpPr>
          <p:nvPr>
            <p:ph type="body" idx="1"/>
          </p:nvPr>
        </p:nvSpPr>
        <p:spPr/>
        <p:txBody>
          <a:bodyPr>
            <a:normAutofit/>
          </a:bodyPr>
          <a:lstStyle/>
          <a:p>
            <a:pPr marR="0" lvl="2" rtl="0"/>
            <a:r>
              <a:rPr lang="en-US" altLang="zh-CN" b="1" i="0" u="none" strike="noStrike" baseline="0" dirty="0" smtClean="0">
                <a:latin typeface="等线 Light" panose="02010600030101010101" pitchFamily="2" charset="-122"/>
                <a:ea typeface="等线 Light" panose="02010600030101010101" pitchFamily="2" charset="-122"/>
              </a:rPr>
              <a:t>Excel</a:t>
            </a:r>
            <a:r>
              <a:rPr lang="zh-CN" altLang="en-US" b="1" i="0" u="none" strike="noStrike" baseline="0" dirty="0" smtClean="0">
                <a:latin typeface="等线 Light" panose="02010600030101010101" pitchFamily="2" charset="-122"/>
                <a:ea typeface="等线 Light" panose="02010600030101010101" pitchFamily="2" charset="-122"/>
              </a:rPr>
              <a:t>的合并计算功能可以汇总或者合并多个数据源区域中的数据，具体方法有两种：</a:t>
            </a:r>
          </a:p>
          <a:p>
            <a:pPr marR="0" lvl="2" rtl="0"/>
            <a:r>
              <a:rPr lang="zh-CN" altLang="en-US" b="1" i="0" u="none" strike="noStrike" baseline="0" dirty="0" smtClean="0">
                <a:latin typeface="等线 Light" panose="02010600030101010101" pitchFamily="2" charset="-122"/>
                <a:ea typeface="等线 Light" panose="02010600030101010101" pitchFamily="2" charset="-122"/>
              </a:rPr>
              <a:t>一是按类别合并计算，二是按位置合并计算。</a:t>
            </a:r>
          </a:p>
          <a:p>
            <a:pPr marR="0" lvl="2" rtl="0"/>
            <a:r>
              <a:rPr lang="zh-CN" altLang="en-US" b="1" i="0" u="none" strike="noStrike" baseline="0" dirty="0" smtClean="0">
                <a:latin typeface="等线 Light" panose="02010600030101010101" pitchFamily="2" charset="-122"/>
                <a:ea typeface="等线 Light" panose="02010600030101010101" pitchFamily="2" charset="-122"/>
              </a:rPr>
              <a:t>合并计算的数据源区域可以位于同一工作表中，也可以位于同一工作簿的不同工作表中，还可以位于不同工作簿中。</a:t>
            </a:r>
          </a:p>
          <a:p>
            <a:pPr marR="0" lvl="2" rtl="0"/>
            <a:r>
              <a:rPr lang="zh-CN" altLang="en-US" b="1" i="0" u="none" strike="noStrike" baseline="0" dirty="0" smtClean="0">
                <a:latin typeface="等线 Light" panose="02010600030101010101" pitchFamily="2" charset="-122"/>
                <a:ea typeface="等线 Light" panose="02010600030101010101" pitchFamily="2" charset="-122"/>
              </a:rPr>
              <a:t>进行合并计算前，先选中一个单元格，作为合并计算后结果的存放起始位置，然后使用“合并计算”对话框完成合并计算过程。</a:t>
            </a:r>
          </a:p>
        </p:txBody>
      </p:sp>
    </p:spTree>
    <p:extLst>
      <p:ext uri="{BB962C8B-B14F-4D97-AF65-F5344CB8AC3E}">
        <p14:creationId xmlns:p14="http://schemas.microsoft.com/office/powerpoint/2010/main" val="183792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4.1.3</a:t>
            </a:r>
            <a:r>
              <a:rPr lang="zh-CN" altLang="en-US" b="1" i="0" u="none" strike="noStrike" kern="2200" baseline="0" dirty="0" smtClean="0">
                <a:latin typeface="Times New Roman" panose="02020603050405020304" pitchFamily="18" charset="0"/>
                <a:ea typeface="等线" panose="02010600030101010101" pitchFamily="2" charset="-122"/>
              </a:rPr>
              <a:t>  单元格区域的管理</a:t>
            </a:r>
          </a:p>
        </p:txBody>
      </p:sp>
      <p:sp>
        <p:nvSpPr>
          <p:cNvPr id="3" name="文本占位符 2"/>
          <p:cNvSpPr>
            <a:spLocks noGrp="1"/>
          </p:cNvSpPr>
          <p:nvPr>
            <p:ph type="body" idx="1"/>
          </p:nvPr>
        </p:nvSpPr>
        <p:spPr/>
        <p:txBody>
          <a:bodyPr/>
          <a:lstStyle/>
          <a:p>
            <a:pPr marR="0" lvl="1" rtl="0"/>
            <a:r>
              <a:rPr lang="en-US" altLang="zh-CN" b="1" i="0" u="none" strike="noStrike" baseline="0" dirty="0" smtClean="0">
                <a:latin typeface="Times New Roman" panose="02020603050405020304" pitchFamily="18" charset="0"/>
                <a:ea typeface="等线" panose="02010600030101010101" pitchFamily="2" charset="-122"/>
              </a:rPr>
              <a:t>1.</a:t>
            </a:r>
            <a:r>
              <a:rPr lang="zh-CN" altLang="en-US" b="1" i="0" u="none" strike="noStrike" baseline="0" dirty="0" smtClean="0">
                <a:latin typeface="Times New Roman" panose="02020603050405020304" pitchFamily="18" charset="0"/>
                <a:ea typeface="等线" panose="02010600030101010101" pitchFamily="2" charset="-122"/>
              </a:rPr>
              <a:t>单元格区域</a:t>
            </a:r>
          </a:p>
          <a:p>
            <a:pPr marR="0" lvl="2" rtl="0"/>
            <a:r>
              <a:rPr lang="zh-CN" altLang="en-US" sz="1800" b="1" i="0" u="none" strike="noStrike" baseline="0" dirty="0" smtClean="0">
                <a:latin typeface="等线 Light" panose="02010600030101010101" pitchFamily="2" charset="-122"/>
                <a:ea typeface="等线 Light" panose="02010600030101010101" pitchFamily="2" charset="-122"/>
              </a:rPr>
              <a:t>单元格区域指的是由多个相邻单元格形成的矩形区域，用该区域的左上角单元格地址、冒号和右下角单元格地址表示。</a:t>
            </a:r>
          </a:p>
          <a:p>
            <a:pPr marR="0" lvl="1" rtl="0"/>
            <a:r>
              <a:rPr lang="en-US" altLang="zh-CN" b="1" i="0" u="none" strike="noStrike" baseline="0" dirty="0" smtClean="0">
                <a:latin typeface="Times New Roman" panose="02020603050405020304" pitchFamily="18" charset="0"/>
                <a:ea typeface="等线" panose="02010600030101010101" pitchFamily="2" charset="-122"/>
              </a:rPr>
              <a:t>2.</a:t>
            </a:r>
            <a:r>
              <a:rPr lang="zh-CN" altLang="en-US" b="1" i="0" u="none" strike="noStrike" baseline="0" dirty="0" smtClean="0">
                <a:latin typeface="Times New Roman" panose="02020603050405020304" pitchFamily="18" charset="0"/>
                <a:ea typeface="等线" panose="02010600030101010101" pitchFamily="2" charset="-122"/>
              </a:rPr>
              <a:t> 单元格、单元格区域、行和列的选择</a:t>
            </a:r>
          </a:p>
        </p:txBody>
      </p:sp>
    </p:spTree>
    <p:extLst>
      <p:ext uri="{BB962C8B-B14F-4D97-AF65-F5344CB8AC3E}">
        <p14:creationId xmlns:p14="http://schemas.microsoft.com/office/powerpoint/2010/main" val="13108804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4.4.4</a:t>
            </a:r>
            <a:r>
              <a:rPr lang="zh-CN" altLang="en-US" b="1" kern="2200" dirty="0">
                <a:latin typeface="Times New Roman" panose="02020603050405020304" pitchFamily="18" charset="0"/>
                <a:ea typeface="等线" panose="02010600030101010101" pitchFamily="2" charset="-122"/>
              </a:rPr>
              <a:t>合并计算</a:t>
            </a:r>
            <a:endParaRPr lang="zh-CN" altLang="en-US" dirty="0"/>
          </a:p>
        </p:txBody>
      </p:sp>
      <p:sp>
        <p:nvSpPr>
          <p:cNvPr id="3" name="文本占位符 2"/>
          <p:cNvSpPr>
            <a:spLocks noGrp="1"/>
          </p:cNvSpPr>
          <p:nvPr>
            <p:ph type="body" idx="1"/>
          </p:nvPr>
        </p:nvSpPr>
        <p:spPr>
          <a:xfrm>
            <a:off x="704335" y="1845733"/>
            <a:ext cx="10898659" cy="4542709"/>
          </a:xfrm>
        </p:spPr>
        <p:txBody>
          <a:bodyPr>
            <a:normAutofit lnSpcReduction="10000"/>
          </a:bodyPr>
          <a:lstStyle/>
          <a:p>
            <a:pPr lvl="0"/>
            <a:r>
              <a:rPr lang="en-US" altLang="zh-CN" b="1" dirty="0">
                <a:latin typeface="等线 Light" panose="02010600030101010101" pitchFamily="2" charset="-122"/>
                <a:ea typeface="等线 Light" panose="02010600030101010101" pitchFamily="2" charset="-122"/>
              </a:rPr>
              <a:t>1. </a:t>
            </a:r>
            <a:r>
              <a:rPr lang="zh-CN" altLang="en-US" b="1" dirty="0">
                <a:latin typeface="等线 Light" panose="02010600030101010101" pitchFamily="2" charset="-122"/>
                <a:ea typeface="等线 Light" panose="02010600030101010101" pitchFamily="2" charset="-122"/>
              </a:rPr>
              <a:t>按类别合并计算</a:t>
            </a:r>
          </a:p>
          <a:p>
            <a:pPr lvl="0"/>
            <a:r>
              <a:rPr lang="en-US" altLang="zh-CN" b="1" dirty="0">
                <a:latin typeface="等线 Light" panose="02010600030101010101" pitchFamily="2" charset="-122"/>
                <a:ea typeface="等线 Light" panose="02010600030101010101" pitchFamily="2" charset="-122"/>
              </a:rPr>
              <a:t>2. </a:t>
            </a:r>
            <a:r>
              <a:rPr lang="zh-CN" altLang="en-US" b="1" dirty="0">
                <a:latin typeface="等线 Light" panose="02010600030101010101" pitchFamily="2" charset="-122"/>
                <a:ea typeface="等线 Light" panose="02010600030101010101" pitchFamily="2" charset="-122"/>
              </a:rPr>
              <a:t>按位置合并</a:t>
            </a:r>
            <a:r>
              <a:rPr lang="zh-CN" altLang="en-US" b="1" dirty="0" smtClean="0">
                <a:latin typeface="等线 Light" panose="02010600030101010101" pitchFamily="2" charset="-122"/>
                <a:ea typeface="等线 Light" panose="02010600030101010101" pitchFamily="2" charset="-122"/>
              </a:rPr>
              <a:t>计算</a:t>
            </a:r>
            <a:endParaRPr lang="zh-CN" altLang="en-US" sz="1600" b="1" dirty="0">
              <a:latin typeface="Times New Roman" panose="02020603050405020304" pitchFamily="18" charset="0"/>
              <a:ea typeface="等线" panose="02010600030101010101" pitchFamily="2" charset="-122"/>
            </a:endParaRPr>
          </a:p>
          <a:p>
            <a:pPr lvl="3"/>
            <a:r>
              <a:rPr lang="zh-CN" altLang="en-US" sz="1600" b="1" dirty="0">
                <a:latin typeface="Times New Roman" panose="02020603050405020304" pitchFamily="18" charset="0"/>
                <a:ea typeface="等线" panose="02010600030101010101" pitchFamily="2" charset="-122"/>
              </a:rPr>
              <a:t>（</a:t>
            </a:r>
            <a:r>
              <a:rPr lang="en-US" altLang="zh-CN" sz="1600" b="1" dirty="0">
                <a:latin typeface="Times New Roman" panose="02020603050405020304" pitchFamily="18" charset="0"/>
                <a:ea typeface="等线" panose="02010600030101010101" pitchFamily="2" charset="-122"/>
              </a:rPr>
              <a:t>1</a:t>
            </a:r>
            <a:r>
              <a:rPr lang="zh-CN" altLang="en-US" sz="1600" b="1" dirty="0">
                <a:latin typeface="Times New Roman" panose="02020603050405020304" pitchFamily="18" charset="0"/>
                <a:ea typeface="等线" panose="02010600030101010101" pitchFamily="2" charset="-122"/>
              </a:rPr>
              <a:t>）合并方式默认是求和，可选择求平均、计数等其他合并方式。</a:t>
            </a:r>
          </a:p>
          <a:p>
            <a:pPr lvl="3"/>
            <a:r>
              <a:rPr lang="zh-CN" altLang="en-US" sz="1600" b="1" dirty="0">
                <a:latin typeface="Times New Roman" panose="02020603050405020304" pitchFamily="18" charset="0"/>
                <a:ea typeface="等线" panose="02010600030101010101" pitchFamily="2" charset="-122"/>
              </a:rPr>
              <a:t>（</a:t>
            </a:r>
            <a:r>
              <a:rPr lang="en-US" altLang="zh-CN" sz="1600" b="1" dirty="0">
                <a:latin typeface="Times New Roman" panose="02020603050405020304" pitchFamily="18" charset="0"/>
                <a:ea typeface="等线" panose="02010600030101010101" pitchFamily="2" charset="-122"/>
              </a:rPr>
              <a:t>2</a:t>
            </a:r>
            <a:r>
              <a:rPr lang="zh-CN" altLang="en-US" sz="1600" b="1" dirty="0">
                <a:latin typeface="Times New Roman" panose="02020603050405020304" pitchFamily="18" charset="0"/>
                <a:ea typeface="等线" panose="02010600030101010101" pitchFamily="2" charset="-122"/>
              </a:rPr>
              <a:t>）按类别合并时，数据源列表必须包含行或列标题，并且在“合并计算”对话框的“标签位置”组合框中勾选相应的复选框。</a:t>
            </a:r>
          </a:p>
          <a:p>
            <a:pPr lvl="3"/>
            <a:r>
              <a:rPr lang="zh-CN" altLang="en-US" sz="1600" b="1" dirty="0">
                <a:latin typeface="Times New Roman" panose="02020603050405020304" pitchFamily="18" charset="0"/>
                <a:ea typeface="等线" panose="02010600030101010101" pitchFamily="2" charset="-122"/>
              </a:rPr>
              <a:t>（</a:t>
            </a:r>
            <a:r>
              <a:rPr lang="en-US" altLang="zh-CN" sz="1600" b="1" dirty="0">
                <a:latin typeface="Times New Roman" panose="02020603050405020304" pitchFamily="18" charset="0"/>
                <a:ea typeface="等线" panose="02010600030101010101" pitchFamily="2" charset="-122"/>
              </a:rPr>
              <a:t>3</a:t>
            </a:r>
            <a:r>
              <a:rPr lang="zh-CN" altLang="en-US" sz="1600" b="1" dirty="0">
                <a:latin typeface="Times New Roman" panose="02020603050405020304" pitchFamily="18" charset="0"/>
                <a:ea typeface="等线" panose="02010600030101010101" pitchFamily="2" charset="-122"/>
              </a:rPr>
              <a:t>）按类别合并时，不同的行或列的数据根据标题进行分类合并。相同标题的数据合并成一条记录，不同标题的数据则形成多条记录。最后的合并结果包含数据源表中的所有行标题或列标题。</a:t>
            </a:r>
          </a:p>
          <a:p>
            <a:pPr lvl="3"/>
            <a:r>
              <a:rPr lang="zh-CN" altLang="en-US" sz="1600" b="1" dirty="0">
                <a:latin typeface="Times New Roman" panose="02020603050405020304" pitchFamily="18" charset="0"/>
                <a:ea typeface="等线" panose="02010600030101010101" pitchFamily="2" charset="-122"/>
              </a:rPr>
              <a:t>（</a:t>
            </a:r>
            <a:r>
              <a:rPr lang="en-US" altLang="zh-CN" sz="1600" b="1" dirty="0">
                <a:latin typeface="Times New Roman" panose="02020603050405020304" pitchFamily="18" charset="0"/>
                <a:ea typeface="等线" panose="02010600030101010101" pitchFamily="2" charset="-122"/>
              </a:rPr>
              <a:t>4</a:t>
            </a:r>
            <a:r>
              <a:rPr lang="zh-CN" altLang="en-US" sz="1600" b="1" dirty="0">
                <a:latin typeface="Times New Roman" panose="02020603050405020304" pitchFamily="18" charset="0"/>
                <a:ea typeface="等线" panose="02010600030101010101" pitchFamily="2" charset="-122"/>
              </a:rPr>
              <a:t>）合并的结果表中包含行</a:t>
            </a:r>
            <a:r>
              <a:rPr lang="en-US" altLang="zh-CN" sz="1600" b="1" dirty="0">
                <a:latin typeface="Times New Roman" panose="02020603050405020304" pitchFamily="18" charset="0"/>
                <a:ea typeface="等线" panose="02010600030101010101" pitchFamily="2" charset="-122"/>
              </a:rPr>
              <a:t>/</a:t>
            </a:r>
            <a:r>
              <a:rPr lang="zh-CN" altLang="en-US" sz="1600" b="1" dirty="0">
                <a:latin typeface="Times New Roman" panose="02020603050405020304" pitchFamily="18" charset="0"/>
                <a:ea typeface="等线" panose="02010600030101010101" pitchFamily="2" charset="-122"/>
              </a:rPr>
              <a:t>列标题，但在同时选中“首行”和“最左列”复选项时，所生成的合并结果表会缺失所选区域左上角单元格中的标题。</a:t>
            </a:r>
          </a:p>
          <a:p>
            <a:pPr lvl="3"/>
            <a:r>
              <a:rPr lang="zh-CN" altLang="en-US" sz="1600" b="1" dirty="0">
                <a:latin typeface="Times New Roman" panose="02020603050405020304" pitchFamily="18" charset="0"/>
                <a:ea typeface="等线" panose="02010600030101010101" pitchFamily="2" charset="-122"/>
              </a:rPr>
              <a:t>（</a:t>
            </a:r>
            <a:r>
              <a:rPr lang="en-US" altLang="zh-CN" sz="1600" b="1" dirty="0">
                <a:latin typeface="Times New Roman" panose="02020603050405020304" pitchFamily="18" charset="0"/>
                <a:ea typeface="等线" panose="02010600030101010101" pitchFamily="2" charset="-122"/>
              </a:rPr>
              <a:t>5</a:t>
            </a:r>
            <a:r>
              <a:rPr lang="zh-CN" altLang="en-US" sz="1600" b="1" dirty="0">
                <a:latin typeface="Times New Roman" panose="02020603050405020304" pitchFamily="18" charset="0"/>
                <a:ea typeface="等线" panose="02010600030101010101" pitchFamily="2" charset="-122"/>
              </a:rPr>
              <a:t>）合并后，结果表的数据项的排列是按第一个数据源表的数据项的顺序排列的。</a:t>
            </a:r>
          </a:p>
          <a:p>
            <a:pPr lvl="3"/>
            <a:r>
              <a:rPr lang="zh-CN" altLang="en-US" sz="1600" b="1" dirty="0">
                <a:latin typeface="Times New Roman" panose="02020603050405020304" pitchFamily="18" charset="0"/>
                <a:ea typeface="等线" panose="02010600030101010101" pitchFamily="2" charset="-122"/>
              </a:rPr>
              <a:t>（</a:t>
            </a:r>
            <a:r>
              <a:rPr lang="en-US" altLang="zh-CN" sz="1600" b="1" dirty="0">
                <a:latin typeface="Times New Roman" panose="02020603050405020304" pitchFamily="18" charset="0"/>
                <a:ea typeface="等线" panose="02010600030101010101" pitchFamily="2" charset="-122"/>
              </a:rPr>
              <a:t>6</a:t>
            </a:r>
            <a:r>
              <a:rPr lang="zh-CN" altLang="en-US" sz="1600" b="1" dirty="0">
                <a:latin typeface="Times New Roman" panose="02020603050405020304" pitchFamily="18" charset="0"/>
                <a:ea typeface="等线" panose="02010600030101010101" pitchFamily="2" charset="-122"/>
              </a:rPr>
              <a:t>）按列标题进行分类合并计算时，则选取“首行”；按行标题进行分类合并计算时，则选取“最左列”；若同时按行标题和列标题进行分类合并，则同时选取“首行”和“最左列”。</a:t>
            </a:r>
          </a:p>
          <a:p>
            <a:endParaRPr lang="zh-CN" altLang="en-US" dirty="0"/>
          </a:p>
        </p:txBody>
      </p:sp>
    </p:spTree>
    <p:extLst>
      <p:ext uri="{BB962C8B-B14F-4D97-AF65-F5344CB8AC3E}">
        <p14:creationId xmlns:p14="http://schemas.microsoft.com/office/powerpoint/2010/main" val="663202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4.4.5</a:t>
            </a:r>
            <a:r>
              <a:rPr lang="zh-CN" altLang="en-US" b="1" i="0" u="none" strike="noStrike" kern="2200" baseline="0" smtClean="0">
                <a:latin typeface="Times New Roman" panose="02020603050405020304" pitchFamily="18" charset="0"/>
                <a:ea typeface="等线" panose="02010600030101010101" pitchFamily="2" charset="-122"/>
              </a:rPr>
              <a:t>数据透视表</a:t>
            </a:r>
          </a:p>
        </p:txBody>
      </p:sp>
      <p:sp>
        <p:nvSpPr>
          <p:cNvPr id="3" name="文本占位符 2"/>
          <p:cNvSpPr>
            <a:spLocks noGrp="1"/>
          </p:cNvSpPr>
          <p:nvPr>
            <p:ph type="body" idx="1"/>
          </p:nvPr>
        </p:nvSpPr>
        <p:spPr/>
        <p:txBody>
          <a:bodyPr>
            <a:normAutofit/>
          </a:bodyPr>
          <a:lstStyle/>
          <a:p>
            <a:pPr marR="0" lvl="3" rtl="0"/>
            <a:r>
              <a:rPr lang="zh-CN" altLang="en-US" sz="1600" b="1" i="0" u="none" strike="noStrike" baseline="0" dirty="0" smtClean="0">
                <a:latin typeface="Times New Roman" panose="02020603050405020304" pitchFamily="18" charset="0"/>
                <a:ea typeface="等线" panose="02010600030101010101" pitchFamily="2" charset="-122"/>
              </a:rPr>
              <a:t>数据透视表是一种对大量数据快速汇总和建立交叉列表的交互式动态表格，能帮助用户分析、组织数据。建好数据透视表后，可以对数据透视表重新安排，以便从不同的角度查看数据。数据透视表可以从大量看似无关的数据中寻找背后的联系，从而将纷繁的数据转化为有价值的信息。</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数据透视表功能能够将筛选、排序和分类汇总等操作依次完成，并生成汇总表格。</a:t>
            </a:r>
          </a:p>
        </p:txBody>
      </p:sp>
    </p:spTree>
    <p:extLst>
      <p:ext uri="{BB962C8B-B14F-4D97-AF65-F5344CB8AC3E}">
        <p14:creationId xmlns:p14="http://schemas.microsoft.com/office/powerpoint/2010/main" val="2579175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4.4.6</a:t>
            </a:r>
            <a:r>
              <a:rPr lang="zh-CN" altLang="en-US" b="1" i="0" u="none" strike="noStrike" kern="2200" baseline="0" smtClean="0">
                <a:latin typeface="Times New Roman" panose="02020603050405020304" pitchFamily="18" charset="0"/>
                <a:ea typeface="等线" panose="02010600030101010101" pitchFamily="2" charset="-122"/>
              </a:rPr>
              <a:t>获取外部数据</a:t>
            </a:r>
          </a:p>
        </p:txBody>
      </p:sp>
      <p:sp>
        <p:nvSpPr>
          <p:cNvPr id="3" name="文本占位符 2"/>
          <p:cNvSpPr>
            <a:spLocks noGrp="1"/>
          </p:cNvSpPr>
          <p:nvPr>
            <p:ph type="body" idx="1"/>
          </p:nvPr>
        </p:nvSpPr>
        <p:spPr/>
        <p:txBody>
          <a:bodyPr>
            <a:normAutofit/>
          </a:bodyPr>
          <a:lstStyle/>
          <a:p>
            <a:pPr marR="0" lvl="3" rtl="0"/>
            <a:r>
              <a:rPr lang="zh-CN" altLang="en-US" sz="1800" b="1" i="0" u="none" strike="noStrike" baseline="0" dirty="0" smtClean="0">
                <a:latin typeface="Times New Roman" panose="02020603050405020304" pitchFamily="18" charset="0"/>
                <a:ea typeface="等线" panose="02010600030101010101" pitchFamily="2" charset="-122"/>
              </a:rPr>
              <a:t>在</a:t>
            </a:r>
            <a:r>
              <a:rPr lang="en-US" altLang="zh-CN" sz="1800" b="1" i="0" u="none" strike="noStrike" baseline="0" dirty="0" smtClean="0">
                <a:latin typeface="Times New Roman" panose="02020603050405020304" pitchFamily="18" charset="0"/>
                <a:ea typeface="等线" panose="02010600030101010101" pitchFamily="2" charset="-122"/>
              </a:rPr>
              <a:t>Excel 2016</a:t>
            </a:r>
            <a:r>
              <a:rPr lang="zh-CN" altLang="en-US" sz="1800" b="1" i="0" u="none" strike="noStrike" baseline="0" dirty="0" smtClean="0">
                <a:latin typeface="Times New Roman" panose="02020603050405020304" pitchFamily="18" charset="0"/>
                <a:ea typeface="等线" panose="02010600030101010101" pitchFamily="2" charset="-122"/>
              </a:rPr>
              <a:t>中，可将</a:t>
            </a:r>
            <a:r>
              <a:rPr lang="en-US" altLang="zh-CN" sz="1800" b="1" i="0" u="none" strike="noStrike" baseline="0" dirty="0" smtClean="0">
                <a:latin typeface="Times New Roman" panose="02020603050405020304" pitchFamily="18" charset="0"/>
                <a:ea typeface="等线" panose="02010600030101010101" pitchFamily="2" charset="-122"/>
              </a:rPr>
              <a:t>Access</a:t>
            </a:r>
            <a:r>
              <a:rPr lang="zh-CN" altLang="en-US" sz="1800" b="1" i="0" u="none" strike="noStrike" baseline="0" dirty="0" smtClean="0">
                <a:latin typeface="Times New Roman" panose="02020603050405020304" pitchFamily="18" charset="0"/>
                <a:ea typeface="等线" panose="02010600030101010101" pitchFamily="2" charset="-122"/>
              </a:rPr>
              <a:t>、文本文件、</a:t>
            </a:r>
            <a:r>
              <a:rPr lang="en-US" altLang="zh-CN" sz="1800" b="1" i="0" u="none" strike="noStrike" baseline="0" dirty="0" smtClean="0">
                <a:latin typeface="Times New Roman" panose="02020603050405020304" pitchFamily="18" charset="0"/>
                <a:ea typeface="等线" panose="02010600030101010101" pitchFamily="2" charset="-122"/>
              </a:rPr>
              <a:t>SQL Server</a:t>
            </a:r>
            <a:r>
              <a:rPr lang="zh-CN" altLang="en-US" sz="1800" b="1" i="0" u="none" strike="noStrike" baseline="0" dirty="0" smtClean="0">
                <a:latin typeface="Times New Roman" panose="02020603050405020304" pitchFamily="18" charset="0"/>
                <a:ea typeface="等线" panose="02010600030101010101" pitchFamily="2" charset="-122"/>
              </a:rPr>
              <a:t>、</a:t>
            </a:r>
            <a:r>
              <a:rPr lang="en-US" altLang="zh-CN" sz="1800" b="1" i="0" u="none" strike="noStrike" baseline="0" dirty="0" smtClean="0">
                <a:latin typeface="Times New Roman" panose="02020603050405020304" pitchFamily="18" charset="0"/>
                <a:ea typeface="等线" panose="02010600030101010101" pitchFamily="2" charset="-122"/>
              </a:rPr>
              <a:t>XML</a:t>
            </a:r>
            <a:r>
              <a:rPr lang="zh-CN" altLang="en-US" sz="1800" b="1" i="0" u="none" strike="noStrike" baseline="0" dirty="0" smtClean="0">
                <a:latin typeface="Times New Roman" panose="02020603050405020304" pitchFamily="18" charset="0"/>
                <a:ea typeface="等线" panose="02010600030101010101" pitchFamily="2" charset="-122"/>
              </a:rPr>
              <a:t>等多种数据格式转换到 </a:t>
            </a:r>
            <a:r>
              <a:rPr lang="en-US" altLang="zh-CN" sz="1800" b="1" i="0" u="none" strike="noStrike" baseline="0" dirty="0" smtClean="0">
                <a:latin typeface="Times New Roman" panose="02020603050405020304" pitchFamily="18" charset="0"/>
                <a:ea typeface="等线" panose="02010600030101010101" pitchFamily="2" charset="-122"/>
              </a:rPr>
              <a:t>Excel</a:t>
            </a:r>
            <a:r>
              <a:rPr lang="zh-CN" altLang="en-US" sz="1800" b="1" i="0" u="none" strike="noStrike" baseline="0" dirty="0" smtClean="0">
                <a:latin typeface="Times New Roman" panose="02020603050405020304" pitchFamily="18" charset="0"/>
                <a:ea typeface="等线" panose="02010600030101010101" pitchFamily="2" charset="-122"/>
              </a:rPr>
              <a:t>工作表中，这样就可以利用</a:t>
            </a:r>
            <a:r>
              <a:rPr lang="en-US" altLang="zh-CN" sz="1800" b="1" i="0" u="none" strike="noStrike" baseline="0" dirty="0" smtClean="0">
                <a:latin typeface="Times New Roman" panose="02020603050405020304" pitchFamily="18" charset="0"/>
                <a:ea typeface="等线" panose="02010600030101010101" pitchFamily="2" charset="-122"/>
              </a:rPr>
              <a:t>Excel</a:t>
            </a:r>
            <a:r>
              <a:rPr lang="zh-CN" altLang="en-US" sz="1800" b="1" i="0" u="none" strike="noStrike" baseline="0" dirty="0" smtClean="0">
                <a:latin typeface="Times New Roman" panose="02020603050405020304" pitchFamily="18" charset="0"/>
                <a:ea typeface="等线" panose="02010600030101010101" pitchFamily="2" charset="-122"/>
              </a:rPr>
              <a:t>的强大功能对数据进行整理和分析。</a:t>
            </a:r>
          </a:p>
        </p:txBody>
      </p:sp>
    </p:spTree>
    <p:extLst>
      <p:ext uri="{BB962C8B-B14F-4D97-AF65-F5344CB8AC3E}">
        <p14:creationId xmlns:p14="http://schemas.microsoft.com/office/powerpoint/2010/main" val="20400579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4.4.7</a:t>
            </a:r>
            <a:r>
              <a:rPr lang="zh-CN" altLang="en-US" b="1" i="0" u="none" strike="noStrike" kern="2200" baseline="0" smtClean="0">
                <a:latin typeface="Times New Roman" panose="02020603050405020304" pitchFamily="18" charset="0"/>
                <a:ea typeface="等线" panose="02010600030101010101" pitchFamily="2" charset="-122"/>
              </a:rPr>
              <a:t>模拟分析</a:t>
            </a:r>
          </a:p>
        </p:txBody>
      </p:sp>
      <p:sp>
        <p:nvSpPr>
          <p:cNvPr id="3" name="文本占位符 2"/>
          <p:cNvSpPr>
            <a:spLocks noGrp="1"/>
          </p:cNvSpPr>
          <p:nvPr>
            <p:ph type="body" idx="1"/>
          </p:nvPr>
        </p:nvSpPr>
        <p:spPr/>
        <p:txBody>
          <a:bodyPr>
            <a:normAutofit/>
          </a:bodyPr>
          <a:lstStyle/>
          <a:p>
            <a:pPr marR="0" lvl="3" rtl="0"/>
            <a:r>
              <a:rPr lang="zh-CN" altLang="en-US" sz="1800" b="1" i="0" u="none" strike="noStrike" baseline="0" dirty="0" smtClean="0">
                <a:latin typeface="Times New Roman" panose="02020603050405020304" pitchFamily="18" charset="0"/>
                <a:ea typeface="等线" panose="02010600030101010101" pitchFamily="2" charset="-122"/>
              </a:rPr>
              <a:t>模拟分析是指通过更改单元格中的值来查看这些更改对工作表中公式结果的影响的过程。</a:t>
            </a:r>
            <a:r>
              <a:rPr lang="en-US" altLang="zh-CN" sz="1800" b="1" i="0" u="none" strike="noStrike" baseline="0" dirty="0" smtClean="0">
                <a:latin typeface="Times New Roman" panose="02020603050405020304" pitchFamily="18" charset="0"/>
                <a:ea typeface="等线" panose="02010600030101010101" pitchFamily="2" charset="-122"/>
              </a:rPr>
              <a:t>Excel 2016</a:t>
            </a:r>
            <a:r>
              <a:rPr lang="zh-CN" altLang="en-US" sz="1800" b="1" i="0" u="none" strike="noStrike" baseline="0" dirty="0" smtClean="0">
                <a:latin typeface="Times New Roman" panose="02020603050405020304" pitchFamily="18" charset="0"/>
                <a:ea typeface="等线" panose="02010600030101010101" pitchFamily="2" charset="-122"/>
              </a:rPr>
              <a:t>中包含三种模拟分析工具：方案管理器、模拟运算表和单变量求解。</a:t>
            </a:r>
          </a:p>
          <a:p>
            <a:pPr marR="0" lvl="3" rtl="0"/>
            <a:r>
              <a:rPr lang="zh-CN" altLang="en-US" sz="1800" b="1" i="0" u="none" strike="noStrike" baseline="0" dirty="0" smtClean="0">
                <a:latin typeface="Times New Roman" panose="02020603050405020304" pitchFamily="18" charset="0"/>
                <a:ea typeface="等线" panose="02010600030101010101" pitchFamily="2" charset="-122"/>
              </a:rPr>
              <a:t>方案和模拟运算表根据各组的输入值来确定可能的结果。单变量求解与前两者的工作方式不同，它获取结果并确定生成该结果的可能的输入值，即如果已知单个公式的预测结果，而用于确定此公式结果的输入值未知，则可以使用单变量求解功能。本书以“单变量求解”为例，简单介绍数据的模拟分析。</a:t>
            </a:r>
          </a:p>
        </p:txBody>
      </p:sp>
    </p:spTree>
    <p:extLst>
      <p:ext uri="{BB962C8B-B14F-4D97-AF65-F5344CB8AC3E}">
        <p14:creationId xmlns:p14="http://schemas.microsoft.com/office/powerpoint/2010/main" val="16566679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4.5  </a:t>
            </a:r>
            <a:r>
              <a:rPr lang="zh-CN" altLang="en-US" b="1" i="0" u="none" strike="noStrike" kern="2200" baseline="0" smtClean="0">
                <a:latin typeface="Times New Roman" panose="02020603050405020304" pitchFamily="18" charset="0"/>
                <a:ea typeface="等线" panose="02010600030101010101" pitchFamily="2" charset="-122"/>
              </a:rPr>
              <a:t>使用图表</a:t>
            </a:r>
          </a:p>
        </p:txBody>
      </p:sp>
      <p:sp>
        <p:nvSpPr>
          <p:cNvPr id="3" name="文本占位符 2"/>
          <p:cNvSpPr>
            <a:spLocks noGrp="1"/>
          </p:cNvSpPr>
          <p:nvPr>
            <p:ph type="body" idx="1"/>
          </p:nvPr>
        </p:nvSpPr>
        <p:spPr/>
        <p:txBody>
          <a:bodyPr/>
          <a:lstStyle/>
          <a:p>
            <a:pPr marR="0" lvl="0" rtl="0"/>
            <a:r>
              <a:rPr lang="en-US" altLang="zh-CN" b="1" i="0" u="none" strike="noStrike" baseline="0" dirty="0" smtClean="0">
                <a:latin typeface="等线 Light" panose="02010600030101010101" pitchFamily="2" charset="-122"/>
                <a:ea typeface="等线 Light" panose="02010600030101010101" pitchFamily="2" charset="-122"/>
              </a:rPr>
              <a:t>4.5.1</a:t>
            </a:r>
            <a:r>
              <a:rPr lang="zh-CN" altLang="en-US" b="1" i="0" u="none" strike="noStrike" baseline="0" dirty="0" smtClean="0">
                <a:latin typeface="等线 Light" panose="02010600030101010101" pitchFamily="2" charset="-122"/>
                <a:ea typeface="等线 Light" panose="02010600030101010101" pitchFamily="2" charset="-122"/>
              </a:rPr>
              <a:t>图表简介</a:t>
            </a:r>
          </a:p>
          <a:p>
            <a:pPr marR="0" lvl="1" rtl="0"/>
            <a:r>
              <a:rPr lang="en-US" altLang="zh-CN" b="1" i="0" u="none" strike="noStrike" baseline="0" dirty="0" smtClean="0">
                <a:latin typeface="Times New Roman" panose="02020603050405020304" pitchFamily="18" charset="0"/>
                <a:ea typeface="等线" panose="02010600030101010101" pitchFamily="2" charset="-122"/>
              </a:rPr>
              <a:t>1. </a:t>
            </a:r>
            <a:r>
              <a:rPr lang="zh-CN" altLang="en-US" b="1" i="0" u="none" strike="noStrike" baseline="0" dirty="0" smtClean="0">
                <a:latin typeface="Times New Roman" panose="02020603050405020304" pitchFamily="18" charset="0"/>
                <a:ea typeface="等线" panose="02010600030101010101" pitchFamily="2" charset="-122"/>
              </a:rPr>
              <a:t>图表</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图表就是工作表单元格中数据的图形化表示，以直观形象的形式显示数据及数据之间的关系。通过图表，数据信息变得一目了然，能更加详细地表示数据的大小、变化、走向、趋势及数据间的差异等，更加方便进行数据的比较和分析。</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图表是基于工作表中的数据建立的。为工作表中的数据建立了图表后，图表和建立图表的数据就建立了一种动态链接关系：工作表中的数据发生变化时，图表中对应项的数据系列自动变化；改变图表中的数据系列时，与系列对应的工作表数据也会发生相应的变化。</a:t>
            </a:r>
          </a:p>
        </p:txBody>
      </p:sp>
    </p:spTree>
    <p:extLst>
      <p:ext uri="{BB962C8B-B14F-4D97-AF65-F5344CB8AC3E}">
        <p14:creationId xmlns:p14="http://schemas.microsoft.com/office/powerpoint/2010/main" val="336284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4.5.1</a:t>
            </a:r>
            <a:r>
              <a:rPr lang="zh-CN" altLang="en-US" b="1" i="0" u="none" strike="noStrike" kern="2200" baseline="0" smtClean="0">
                <a:latin typeface="Times New Roman" panose="02020603050405020304" pitchFamily="18" charset="0"/>
                <a:ea typeface="等线" panose="02010600030101010101" pitchFamily="2" charset="-122"/>
              </a:rPr>
              <a:t>图表简介</a:t>
            </a:r>
          </a:p>
        </p:txBody>
      </p:sp>
      <p:sp>
        <p:nvSpPr>
          <p:cNvPr id="3" name="文本占位符 2"/>
          <p:cNvSpPr>
            <a:spLocks noGrp="1"/>
          </p:cNvSpPr>
          <p:nvPr>
            <p:ph type="body" idx="1"/>
          </p:nvPr>
        </p:nvSpPr>
        <p:spPr/>
        <p:txBody>
          <a:bodyPr/>
          <a:lstStyle/>
          <a:p>
            <a:pPr marR="0" lvl="0" rtl="0"/>
            <a:r>
              <a:rPr lang="en-US" altLang="zh-CN" b="1" i="0" u="none" strike="noStrike" baseline="0" dirty="0" smtClean="0">
                <a:latin typeface="等线 Light" panose="02010600030101010101" pitchFamily="2" charset="-122"/>
                <a:ea typeface="等线 Light" panose="02010600030101010101" pitchFamily="2" charset="-122"/>
              </a:rPr>
              <a:t>2. </a:t>
            </a:r>
            <a:r>
              <a:rPr lang="zh-CN" altLang="en-US" b="1" i="0" u="none" strike="noStrike" baseline="0" dirty="0" smtClean="0">
                <a:latin typeface="等线 Light" panose="02010600030101010101" pitchFamily="2" charset="-122"/>
                <a:ea typeface="等线 Light" panose="02010600030101010101" pitchFamily="2" charset="-122"/>
              </a:rPr>
              <a:t>图表的分类</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按照图表的存放位置，</a:t>
            </a:r>
            <a:r>
              <a:rPr lang="en-US" altLang="zh-CN" sz="1600" b="1" i="0" u="none" strike="noStrike" baseline="0" dirty="0" smtClean="0">
                <a:latin typeface="Times New Roman" panose="02020603050405020304" pitchFamily="18" charset="0"/>
                <a:ea typeface="等线" panose="02010600030101010101" pitchFamily="2" charset="-122"/>
              </a:rPr>
              <a:t>Excel</a:t>
            </a:r>
            <a:r>
              <a:rPr lang="zh-CN" altLang="en-US" sz="1600" b="1" i="0" u="none" strike="noStrike" baseline="0" dirty="0" smtClean="0">
                <a:latin typeface="Times New Roman" panose="02020603050405020304" pitchFamily="18" charset="0"/>
                <a:ea typeface="等线" panose="02010600030101010101" pitchFamily="2" charset="-122"/>
              </a:rPr>
              <a:t>中的图表分两种，一种是嵌入式图表，它和创建图表的数据源放置在同一张工作表中，打印时同时打印；另一种是独立图表，它是一个独立的图表工作表，打印时也将与数据表分开打印。</a:t>
            </a:r>
          </a:p>
          <a:p>
            <a:pPr marR="0" lvl="0" rtl="0"/>
            <a:r>
              <a:rPr lang="en-US" altLang="zh-CN" b="1" i="0" u="none" strike="noStrike" baseline="0" dirty="0" smtClean="0">
                <a:latin typeface="等线 Light" panose="02010600030101010101" pitchFamily="2" charset="-122"/>
                <a:ea typeface="等线 Light" panose="02010600030101010101" pitchFamily="2" charset="-122"/>
              </a:rPr>
              <a:t>3. </a:t>
            </a:r>
            <a:r>
              <a:rPr lang="zh-CN" altLang="en-US" b="1" i="0" u="none" strike="noStrike" baseline="0" dirty="0" smtClean="0">
                <a:latin typeface="等线 Light" panose="02010600030101010101" pitchFamily="2" charset="-122"/>
                <a:ea typeface="等线 Light" panose="02010600030101010101" pitchFamily="2" charset="-122"/>
              </a:rPr>
              <a:t>图表的组成</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图表直观上看起来只是一幅图片，在</a:t>
            </a:r>
            <a:r>
              <a:rPr lang="en-US" altLang="zh-CN" sz="1600" b="1" i="0" u="none" strike="noStrike" baseline="0" dirty="0" smtClean="0">
                <a:latin typeface="Times New Roman" panose="02020603050405020304" pitchFamily="18" charset="0"/>
                <a:ea typeface="等线" panose="02010600030101010101" pitchFamily="2" charset="-122"/>
              </a:rPr>
              <a:t>Excel </a:t>
            </a:r>
            <a:r>
              <a:rPr lang="zh-CN" altLang="en-US" sz="1600" b="1" i="0" u="none" strike="noStrike" baseline="0" dirty="0" smtClean="0">
                <a:latin typeface="Times New Roman" panose="02020603050405020304" pitchFamily="18" charset="0"/>
                <a:ea typeface="等线" panose="02010600030101010101" pitchFamily="2" charset="-122"/>
              </a:rPr>
              <a:t>中，图表是由多个部分组成的，这些组成部分被称为图表元素。</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一个完整的图表通常由图表区、绘图区、图表标题和图例等几大部分组成</a:t>
            </a:r>
          </a:p>
        </p:txBody>
      </p:sp>
    </p:spTree>
    <p:extLst>
      <p:ext uri="{BB962C8B-B14F-4D97-AF65-F5344CB8AC3E}">
        <p14:creationId xmlns:p14="http://schemas.microsoft.com/office/powerpoint/2010/main" val="4157797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4.5.2</a:t>
            </a:r>
            <a:r>
              <a:rPr lang="zh-CN" altLang="en-US" b="1" i="0" u="none" strike="noStrike" kern="2200" baseline="0" smtClean="0">
                <a:latin typeface="Times New Roman" panose="02020603050405020304" pitchFamily="18" charset="0"/>
                <a:ea typeface="等线" panose="02010600030101010101" pitchFamily="2" charset="-122"/>
              </a:rPr>
              <a:t> 图表的创建与编辑</a:t>
            </a:r>
          </a:p>
        </p:txBody>
      </p:sp>
      <p:sp>
        <p:nvSpPr>
          <p:cNvPr id="3" name="文本占位符 2"/>
          <p:cNvSpPr>
            <a:spLocks noGrp="1"/>
          </p:cNvSpPr>
          <p:nvPr>
            <p:ph type="body" idx="1"/>
          </p:nvPr>
        </p:nvSpPr>
        <p:spPr/>
        <p:txBody>
          <a:bodyPr/>
          <a:lstStyle/>
          <a:p>
            <a:pPr marR="0" lvl="0" rtl="0"/>
            <a:r>
              <a:rPr lang="en-US" altLang="zh-CN" b="1" i="0" u="none" strike="noStrike" baseline="0" dirty="0" smtClean="0">
                <a:latin typeface="等线 Light" panose="02010600030101010101" pitchFamily="2" charset="-122"/>
                <a:ea typeface="等线 Light" panose="02010600030101010101" pitchFamily="2" charset="-122"/>
              </a:rPr>
              <a:t>1. </a:t>
            </a:r>
            <a:r>
              <a:rPr lang="zh-CN" altLang="en-US" b="1" i="0" u="none" strike="noStrike" baseline="0" dirty="0" smtClean="0">
                <a:latin typeface="等线 Light" panose="02010600030101010101" pitchFamily="2" charset="-122"/>
                <a:ea typeface="等线 Light" panose="02010600030101010101" pitchFamily="2" charset="-122"/>
              </a:rPr>
              <a:t>创建图表</a:t>
            </a:r>
          </a:p>
          <a:p>
            <a:pPr marR="0" lvl="1" rtl="0"/>
            <a:r>
              <a:rPr lang="zh-CN" altLang="en-US" b="1" i="0" u="none" strike="noStrike" baseline="0" dirty="0" smtClean="0">
                <a:latin typeface="Times New Roman" panose="02020603050405020304" pitchFamily="18" charset="0"/>
                <a:ea typeface="等线" panose="02010600030101010101" pitchFamily="2" charset="-122"/>
              </a:rPr>
              <a:t>（</a:t>
            </a:r>
            <a:r>
              <a:rPr lang="en-US" altLang="zh-CN" b="1" i="0" u="none" strike="noStrike" baseline="0" dirty="0" smtClean="0">
                <a:latin typeface="Times New Roman" panose="02020603050405020304" pitchFamily="18" charset="0"/>
                <a:ea typeface="等线" panose="02010600030101010101" pitchFamily="2" charset="-122"/>
              </a:rPr>
              <a:t>1</a:t>
            </a:r>
            <a:r>
              <a:rPr lang="zh-CN" altLang="en-US" b="1" i="0" u="none" strike="noStrike" baseline="0" dirty="0" smtClean="0">
                <a:latin typeface="Times New Roman" panose="02020603050405020304" pitchFamily="18" charset="0"/>
                <a:ea typeface="等线" panose="02010600030101010101" pitchFamily="2" charset="-122"/>
              </a:rPr>
              <a:t>）通过“插入图表”对话框创建：</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同时按下</a:t>
            </a:r>
            <a:r>
              <a:rPr lang="en-US" altLang="zh-CN" sz="1600" b="1" i="0" u="none" strike="noStrike" baseline="0" dirty="0" err="1" smtClean="0">
                <a:latin typeface="Times New Roman" panose="02020603050405020304" pitchFamily="18" charset="0"/>
                <a:ea typeface="等线" panose="02010600030101010101" pitchFamily="2" charset="-122"/>
              </a:rPr>
              <a:t>Alt+I+H</a:t>
            </a:r>
            <a:r>
              <a:rPr lang="zh-CN" altLang="en-US" sz="1600" b="1" i="0" u="none" strike="noStrike" baseline="0" dirty="0" smtClean="0">
                <a:latin typeface="Times New Roman" panose="02020603050405020304" pitchFamily="18" charset="0"/>
                <a:ea typeface="等线" panose="02010600030101010101" pitchFamily="2" charset="-122"/>
              </a:rPr>
              <a:t>三键或单击“插入”选项卡中“图表”组的对话框启动器按钮</a:t>
            </a:r>
            <a:r>
              <a:rPr lang="zh-CN" altLang="en-US" sz="1600" b="1" i="0" u="none" strike="noStrike" baseline="0" dirty="0" smtClean="0">
                <a:latin typeface="Arial" panose="020B0604020202020204" pitchFamily="34" charset="0"/>
                <a:ea typeface="等线" panose="02010600030101010101" pitchFamily="2" charset="-122"/>
              </a:rPr>
              <a:t> </a:t>
            </a:r>
            <a:r>
              <a:rPr lang="zh-CN" altLang="en-US" sz="1600" b="1" i="0" u="none" strike="noStrike" baseline="0" dirty="0" smtClean="0">
                <a:latin typeface="Times New Roman" panose="02020603050405020304" pitchFamily="18" charset="0"/>
                <a:ea typeface="等线" panose="02010600030101010101" pitchFamily="2" charset="-122"/>
              </a:rPr>
              <a:t>，将打开“插入图表”对话框</a:t>
            </a:r>
            <a:r>
              <a:rPr lang="zh-CN" altLang="en-US" sz="1600" b="1" i="0" u="none" strike="noStrike" baseline="0" dirty="0" smtClean="0">
                <a:latin typeface="Times New Roman" panose="02020603050405020304" pitchFamily="18" charset="0"/>
                <a:ea typeface="等线" panose="02010600030101010101" pitchFamily="2" charset="-122"/>
              </a:rPr>
              <a:t>，在</a:t>
            </a:r>
            <a:r>
              <a:rPr lang="zh-CN" altLang="en-US" sz="1600" b="1" i="0" u="none" strike="noStrike" baseline="0" dirty="0" smtClean="0">
                <a:latin typeface="Times New Roman" panose="02020603050405020304" pitchFamily="18" charset="0"/>
                <a:ea typeface="等线" panose="02010600030101010101" pitchFamily="2" charset="-122"/>
              </a:rPr>
              <a:t>对话框中选择要创建图表的类型及子类型，然后单击“确定”。</a:t>
            </a:r>
          </a:p>
          <a:p>
            <a:pPr marR="0" lvl="1" rtl="0"/>
            <a:r>
              <a:rPr lang="zh-CN" altLang="en-US" b="1" i="0" u="none" strike="noStrike" baseline="0" dirty="0" smtClean="0">
                <a:latin typeface="Times New Roman" panose="02020603050405020304" pitchFamily="18" charset="0"/>
                <a:ea typeface="等线" panose="02010600030101010101" pitchFamily="2" charset="-122"/>
              </a:rPr>
              <a:t>（</a:t>
            </a:r>
            <a:r>
              <a:rPr lang="en-US" altLang="zh-CN" b="1" i="0" u="none" strike="noStrike" baseline="0" dirty="0" smtClean="0">
                <a:latin typeface="Times New Roman" panose="02020603050405020304" pitchFamily="18" charset="0"/>
                <a:ea typeface="等线" panose="02010600030101010101" pitchFamily="2" charset="-122"/>
              </a:rPr>
              <a:t>2</a:t>
            </a:r>
            <a:r>
              <a:rPr lang="zh-CN" altLang="en-US" b="1" i="0" u="none" strike="noStrike" baseline="0" dirty="0" smtClean="0">
                <a:latin typeface="Times New Roman" panose="02020603050405020304" pitchFamily="18" charset="0"/>
                <a:ea typeface="等线" panose="02010600030101010101" pitchFamily="2" charset="-122"/>
              </a:rPr>
              <a:t>）使用“图表”组中的命令创建：</a:t>
            </a:r>
          </a:p>
          <a:p>
            <a:pPr marR="0" lvl="3" rtl="0"/>
            <a:r>
              <a:rPr lang="zh-CN" altLang="en-US" sz="1600" b="1" i="0" u="none" strike="noStrike" baseline="0" dirty="0" smtClean="0">
                <a:latin typeface="Times New Roman" panose="02020603050405020304" pitchFamily="18" charset="0"/>
                <a:ea typeface="等线" panose="02010600030101010101" pitchFamily="2" charset="-122"/>
              </a:rPr>
              <a:t>在“插入”选项卡的“图表”组中选择一种图表类型的下拉按钮，并在下拉列表中选择一种子类型，即可创建一个图表。</a:t>
            </a:r>
          </a:p>
        </p:txBody>
      </p:sp>
    </p:spTree>
    <p:extLst>
      <p:ext uri="{BB962C8B-B14F-4D97-AF65-F5344CB8AC3E}">
        <p14:creationId xmlns:p14="http://schemas.microsoft.com/office/powerpoint/2010/main" val="19205376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4.5.2</a:t>
            </a:r>
            <a:r>
              <a:rPr lang="zh-CN" altLang="en-US" b="1" i="0" u="none" strike="noStrike" kern="2200" baseline="0" smtClean="0">
                <a:latin typeface="Times New Roman" panose="02020603050405020304" pitchFamily="18" charset="0"/>
                <a:ea typeface="等线" panose="02010600030101010101" pitchFamily="2" charset="-122"/>
              </a:rPr>
              <a:t> 图表的创建与编辑</a:t>
            </a:r>
          </a:p>
        </p:txBody>
      </p:sp>
      <p:sp>
        <p:nvSpPr>
          <p:cNvPr id="3" name="文本占位符 2"/>
          <p:cNvSpPr>
            <a:spLocks noGrp="1"/>
          </p:cNvSpPr>
          <p:nvPr>
            <p:ph type="body" idx="1"/>
          </p:nvPr>
        </p:nvSpPr>
        <p:spPr/>
        <p:txBody>
          <a:bodyPr/>
          <a:lstStyle/>
          <a:p>
            <a:pPr marR="0" lvl="0" rtl="0"/>
            <a:r>
              <a:rPr lang="en-US" altLang="zh-CN" b="1" i="0" u="none" strike="noStrike" baseline="0" smtClean="0">
                <a:latin typeface="等线 Light" panose="02010600030101010101" pitchFamily="2" charset="-122"/>
                <a:ea typeface="等线 Light" panose="02010600030101010101" pitchFamily="2" charset="-122"/>
              </a:rPr>
              <a:t>2. </a:t>
            </a:r>
            <a:r>
              <a:rPr lang="zh-CN" altLang="en-US" b="1" i="0" u="none" strike="noStrike" baseline="0" smtClean="0">
                <a:latin typeface="等线 Light" panose="02010600030101010101" pitchFamily="2" charset="-122"/>
                <a:ea typeface="等线 Light" panose="02010600030101010101" pitchFamily="2" charset="-122"/>
              </a:rPr>
              <a:t>图表编辑</a:t>
            </a:r>
          </a:p>
          <a:p>
            <a:pPr marR="0" lvl="1" rtl="0"/>
            <a:r>
              <a:rPr lang="zh-CN" altLang="en-US" b="1" i="0" u="none" strike="noStrike" baseline="0" smtClean="0">
                <a:latin typeface="Times New Roman" panose="02020603050405020304" pitchFamily="18" charset="0"/>
                <a:ea typeface="等线" panose="02010600030101010101" pitchFamily="2" charset="-122"/>
              </a:rPr>
              <a:t>（</a:t>
            </a:r>
            <a:r>
              <a:rPr lang="en-US" altLang="zh-CN" b="1" i="0" u="none" strike="noStrike" baseline="0" smtClean="0">
                <a:latin typeface="Times New Roman" panose="02020603050405020304" pitchFamily="18" charset="0"/>
                <a:ea typeface="等线" panose="02010600030101010101" pitchFamily="2" charset="-122"/>
              </a:rPr>
              <a:t>1</a:t>
            </a:r>
            <a:r>
              <a:rPr lang="zh-CN" altLang="en-US" b="1" i="0" u="none" strike="noStrike" baseline="0" smtClean="0">
                <a:latin typeface="Times New Roman" panose="02020603050405020304" pitchFamily="18" charset="0"/>
                <a:ea typeface="等线" panose="02010600030101010101" pitchFamily="2" charset="-122"/>
              </a:rPr>
              <a:t>）更改图表的布局及样式：</a:t>
            </a:r>
          </a:p>
          <a:p>
            <a:pPr marR="0" lvl="1" rtl="0"/>
            <a:r>
              <a:rPr lang="zh-CN" altLang="en-US" b="1" i="0" u="none" strike="noStrike" baseline="0" smtClean="0">
                <a:latin typeface="Times New Roman" panose="02020603050405020304" pitchFamily="18" charset="0"/>
                <a:ea typeface="等线" panose="02010600030101010101" pitchFamily="2" charset="-122"/>
              </a:rPr>
              <a:t>（</a:t>
            </a:r>
            <a:r>
              <a:rPr lang="en-US" altLang="zh-CN" b="1" i="0" u="none" strike="noStrike" baseline="0" smtClean="0">
                <a:latin typeface="Times New Roman" panose="02020603050405020304" pitchFamily="18" charset="0"/>
                <a:ea typeface="等线" panose="02010600030101010101" pitchFamily="2" charset="-122"/>
              </a:rPr>
              <a:t>2</a:t>
            </a:r>
            <a:r>
              <a:rPr lang="zh-CN" altLang="en-US" b="1" i="0" u="none" strike="noStrike" baseline="0" smtClean="0">
                <a:latin typeface="Times New Roman" panose="02020603050405020304" pitchFamily="18" charset="0"/>
                <a:ea typeface="等线" panose="02010600030101010101" pitchFamily="2" charset="-122"/>
              </a:rPr>
              <a:t>）更改图表类型：</a:t>
            </a:r>
          </a:p>
          <a:p>
            <a:pPr marR="0" lvl="1" rtl="0"/>
            <a:r>
              <a:rPr lang="zh-CN" altLang="en-US" b="1" i="0" u="none" strike="noStrike" baseline="0" smtClean="0">
                <a:latin typeface="Times New Roman" panose="02020603050405020304" pitchFamily="18" charset="0"/>
                <a:ea typeface="等线" panose="02010600030101010101" pitchFamily="2" charset="-122"/>
              </a:rPr>
              <a:t>（</a:t>
            </a:r>
            <a:r>
              <a:rPr lang="en-US" altLang="zh-CN" b="1" i="0" u="none" strike="noStrike" baseline="0" smtClean="0">
                <a:latin typeface="Times New Roman" panose="02020603050405020304" pitchFamily="18" charset="0"/>
                <a:ea typeface="等线" panose="02010600030101010101" pitchFamily="2" charset="-122"/>
              </a:rPr>
              <a:t>3</a:t>
            </a:r>
            <a:r>
              <a:rPr lang="zh-CN" altLang="en-US" b="1" i="0" u="none" strike="noStrike" baseline="0" smtClean="0">
                <a:latin typeface="Times New Roman" panose="02020603050405020304" pitchFamily="18" charset="0"/>
                <a:ea typeface="等线" panose="02010600030101010101" pitchFamily="2" charset="-122"/>
              </a:rPr>
              <a:t>）改变图表存放位置：</a:t>
            </a:r>
          </a:p>
          <a:p>
            <a:pPr marR="0" lvl="1" rtl="0"/>
            <a:r>
              <a:rPr lang="zh-CN" altLang="en-US" b="1" i="0" u="none" strike="noStrike" baseline="0" smtClean="0">
                <a:latin typeface="Times New Roman" panose="02020603050405020304" pitchFamily="18" charset="0"/>
                <a:ea typeface="等线" panose="02010600030101010101" pitchFamily="2" charset="-122"/>
              </a:rPr>
              <a:t>（</a:t>
            </a:r>
            <a:r>
              <a:rPr lang="en-US" altLang="zh-CN" b="1" i="0" u="none" strike="noStrike" baseline="0" smtClean="0">
                <a:latin typeface="Times New Roman" panose="02020603050405020304" pitchFamily="18" charset="0"/>
                <a:ea typeface="等线" panose="02010600030101010101" pitchFamily="2" charset="-122"/>
              </a:rPr>
              <a:t>4</a:t>
            </a:r>
            <a:r>
              <a:rPr lang="zh-CN" altLang="en-US" b="1" i="0" u="none" strike="noStrike" baseline="0" smtClean="0">
                <a:latin typeface="Times New Roman" panose="02020603050405020304" pitchFamily="18" charset="0"/>
                <a:ea typeface="等线" panose="02010600030101010101" pitchFamily="2" charset="-122"/>
              </a:rPr>
              <a:t>）修改图表数据源：</a:t>
            </a:r>
          </a:p>
          <a:p>
            <a:pPr marR="0" lvl="1" rtl="0"/>
            <a:r>
              <a:rPr lang="zh-CN" altLang="en-US" b="1" i="0" u="none" strike="noStrike" baseline="0" smtClean="0">
                <a:latin typeface="Times New Roman" panose="02020603050405020304" pitchFamily="18" charset="0"/>
                <a:ea typeface="等线" panose="02010600030101010101" pitchFamily="2" charset="-122"/>
              </a:rPr>
              <a:t>（</a:t>
            </a:r>
            <a:r>
              <a:rPr lang="en-US" altLang="zh-CN" b="1" i="0" u="none" strike="noStrike" baseline="0" smtClean="0">
                <a:latin typeface="Times New Roman" panose="02020603050405020304" pitchFamily="18" charset="0"/>
                <a:ea typeface="等线" panose="02010600030101010101" pitchFamily="2" charset="-122"/>
              </a:rPr>
              <a:t>5</a:t>
            </a:r>
            <a:r>
              <a:rPr lang="zh-CN" altLang="en-US" b="1" i="0" u="none" strike="noStrike" baseline="0" smtClean="0">
                <a:latin typeface="Times New Roman" panose="02020603050405020304" pitchFamily="18" charset="0"/>
                <a:ea typeface="等线" panose="02010600030101010101" pitchFamily="2" charset="-122"/>
              </a:rPr>
              <a:t>）改变数据系列产生的方向：</a:t>
            </a:r>
          </a:p>
          <a:p>
            <a:pPr marR="0" lvl="1" rtl="0"/>
            <a:r>
              <a:rPr lang="zh-CN" altLang="en-US" b="1" i="0" u="none" strike="noStrike" baseline="0" smtClean="0">
                <a:latin typeface="Times New Roman" panose="02020603050405020304" pitchFamily="18" charset="0"/>
                <a:ea typeface="等线" panose="02010600030101010101" pitchFamily="2" charset="-122"/>
              </a:rPr>
              <a:t>（</a:t>
            </a:r>
            <a:r>
              <a:rPr lang="en-US" altLang="zh-CN" b="1" i="0" u="none" strike="noStrike" baseline="0" smtClean="0">
                <a:latin typeface="Times New Roman" panose="02020603050405020304" pitchFamily="18" charset="0"/>
                <a:ea typeface="等线" panose="02010600030101010101" pitchFamily="2" charset="-122"/>
              </a:rPr>
              <a:t>6</a:t>
            </a:r>
            <a:r>
              <a:rPr lang="zh-CN" altLang="en-US" b="1" i="0" u="none" strike="noStrike" baseline="0" smtClean="0">
                <a:latin typeface="Times New Roman" panose="02020603050405020304" pitchFamily="18" charset="0"/>
                <a:ea typeface="等线" panose="02010600030101010101" pitchFamily="2" charset="-122"/>
              </a:rPr>
              <a:t>）设置图表标题、坐标轴标题、图例、显示或隐藏数据标签及坐标轴：</a:t>
            </a:r>
          </a:p>
          <a:p>
            <a:pPr marR="0" lvl="1" rtl="0"/>
            <a:r>
              <a:rPr lang="zh-CN" altLang="en-US" b="1" i="0" u="none" strike="noStrike" baseline="0" smtClean="0">
                <a:latin typeface="Times New Roman" panose="02020603050405020304" pitchFamily="18" charset="0"/>
                <a:ea typeface="等线" panose="02010600030101010101" pitchFamily="2" charset="-122"/>
              </a:rPr>
              <a:t>（</a:t>
            </a:r>
            <a:r>
              <a:rPr lang="en-US" altLang="zh-CN" b="1" i="0" u="none" strike="noStrike" baseline="0" smtClean="0">
                <a:latin typeface="Times New Roman" panose="02020603050405020304" pitchFamily="18" charset="0"/>
                <a:ea typeface="等线" panose="02010600030101010101" pitchFamily="2" charset="-122"/>
              </a:rPr>
              <a:t>7</a:t>
            </a:r>
            <a:r>
              <a:rPr lang="zh-CN" altLang="en-US" b="1" i="0" u="none" strike="noStrike" baseline="0" smtClean="0">
                <a:latin typeface="Times New Roman" panose="02020603050405020304" pitchFamily="18" charset="0"/>
                <a:ea typeface="等线" panose="02010600030101010101" pitchFamily="2" charset="-122"/>
              </a:rPr>
              <a:t>）改变图表大小：</a:t>
            </a:r>
          </a:p>
        </p:txBody>
      </p:sp>
    </p:spTree>
    <p:extLst>
      <p:ext uri="{BB962C8B-B14F-4D97-AF65-F5344CB8AC3E}">
        <p14:creationId xmlns:p14="http://schemas.microsoft.com/office/powerpoint/2010/main" val="4783960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4.5.3</a:t>
            </a:r>
            <a:r>
              <a:rPr lang="zh-CN" altLang="en-US" b="1" i="0" u="none" strike="noStrike" kern="2200" baseline="0" smtClean="0">
                <a:latin typeface="Times New Roman" panose="02020603050405020304" pitchFamily="18" charset="0"/>
                <a:ea typeface="等线" panose="02010600030101010101" pitchFamily="2" charset="-122"/>
              </a:rPr>
              <a:t>格式化图表</a:t>
            </a:r>
          </a:p>
        </p:txBody>
      </p:sp>
      <p:sp>
        <p:nvSpPr>
          <p:cNvPr id="3" name="文本占位符 2"/>
          <p:cNvSpPr>
            <a:spLocks noGrp="1"/>
          </p:cNvSpPr>
          <p:nvPr>
            <p:ph type="body" idx="1"/>
          </p:nvPr>
        </p:nvSpPr>
        <p:spPr/>
        <p:txBody>
          <a:bodyPr>
            <a:normAutofit/>
          </a:bodyPr>
          <a:lstStyle/>
          <a:p>
            <a:pPr marR="0" lvl="2" rtl="0"/>
            <a:r>
              <a:rPr lang="zh-CN" altLang="en-US" sz="1800" b="1" i="0" u="none" strike="noStrike" baseline="0" dirty="0" smtClean="0">
                <a:latin typeface="等线 Light" panose="02010600030101010101" pitchFamily="2" charset="-122"/>
                <a:ea typeface="等线 Light" panose="02010600030101010101" pitchFamily="2" charset="-122"/>
              </a:rPr>
              <a:t>选中要格式化的图表，在“图表工具</a:t>
            </a:r>
            <a:r>
              <a:rPr lang="en-US" altLang="zh-CN" sz="1800" b="1" i="0" u="none" strike="noStrike" baseline="0" dirty="0" smtClean="0">
                <a:latin typeface="等线 Light" panose="02010600030101010101" pitchFamily="2" charset="-122"/>
                <a:ea typeface="等线 Light" panose="02010600030101010101" pitchFamily="2" charset="-122"/>
              </a:rPr>
              <a:t>/</a:t>
            </a:r>
            <a:r>
              <a:rPr lang="zh-CN" altLang="en-US" sz="1800" b="1" i="0" u="none" strike="noStrike" baseline="0" dirty="0" smtClean="0">
                <a:latin typeface="等线 Light" panose="02010600030101010101" pitchFamily="2" charset="-122"/>
                <a:ea typeface="等线 Light" panose="02010600030101010101" pitchFamily="2" charset="-122"/>
              </a:rPr>
              <a:t>格式”选项卡中，用户可根据需要选择相应的格式化命令，完成对图表的格式化操作。</a:t>
            </a:r>
          </a:p>
          <a:p>
            <a:pPr marR="0" lvl="2" rtl="0"/>
            <a:r>
              <a:rPr lang="zh-CN" altLang="en-US" sz="1800" b="1" i="0" u="none" strike="noStrike" baseline="0" dirty="0" smtClean="0">
                <a:latin typeface="等线 Light" panose="02010600030101010101" pitchFamily="2" charset="-122"/>
                <a:ea typeface="等线 Light" panose="02010600030101010101" pitchFamily="2" charset="-122"/>
              </a:rPr>
              <a:t>在生成的图表上，鼠标移动到哪里都会显示相应图表元素的名称，通过这些名称可更好更快地对图表进行设置。</a:t>
            </a:r>
            <a:endParaRPr lang="zh-CN" altLang="en-US" sz="18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3781510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4.5.4</a:t>
            </a:r>
            <a:r>
              <a:rPr lang="zh-CN" altLang="en-US" b="1" i="0" u="none" strike="noStrike" kern="2200" baseline="0" smtClean="0">
                <a:latin typeface="Times New Roman" panose="02020603050405020304" pitchFamily="18" charset="0"/>
                <a:ea typeface="等线" panose="02010600030101010101" pitchFamily="2" charset="-122"/>
              </a:rPr>
              <a:t>迷你图</a:t>
            </a:r>
          </a:p>
        </p:txBody>
      </p:sp>
      <p:sp>
        <p:nvSpPr>
          <p:cNvPr id="3" name="文本占位符 2"/>
          <p:cNvSpPr>
            <a:spLocks noGrp="1"/>
          </p:cNvSpPr>
          <p:nvPr>
            <p:ph type="body" idx="1"/>
          </p:nvPr>
        </p:nvSpPr>
        <p:spPr/>
        <p:txBody>
          <a:bodyPr>
            <a:normAutofit/>
          </a:bodyPr>
          <a:lstStyle/>
          <a:p>
            <a:pPr marR="0" lvl="2" rtl="0"/>
            <a:r>
              <a:rPr lang="zh-CN" altLang="en-US" sz="1800" b="1" i="0" u="none" strike="noStrike" baseline="0" dirty="0" smtClean="0">
                <a:latin typeface="等线 Light" panose="02010600030101010101" pitchFamily="2" charset="-122"/>
                <a:ea typeface="等线 Light" panose="02010600030101010101" pitchFamily="2" charset="-122"/>
              </a:rPr>
              <a:t>迷你图类似于图表功能，只不过将其简化，使其可以显示在一个单元格中，简单地以一个图表的样子在一个单元格内显示出指定单元格内的一组数据的变化。</a:t>
            </a:r>
          </a:p>
          <a:p>
            <a:pPr marR="0" lvl="2" rtl="0"/>
            <a:r>
              <a:rPr lang="en-US" altLang="zh-CN" sz="1800" b="1" i="0" u="none" strike="noStrike" baseline="0" dirty="0" smtClean="0">
                <a:latin typeface="等线 Light" panose="02010600030101010101" pitchFamily="2" charset="-122"/>
                <a:ea typeface="等线 Light" panose="02010600030101010101" pitchFamily="2" charset="-122"/>
              </a:rPr>
              <a:t>Excel 2016</a:t>
            </a:r>
            <a:r>
              <a:rPr lang="zh-CN" altLang="en-US" sz="1800" b="1" i="0" u="none" strike="noStrike" baseline="0" dirty="0" smtClean="0">
                <a:latin typeface="等线 Light" panose="02010600030101010101" pitchFamily="2" charset="-122"/>
                <a:ea typeface="等线 Light" panose="02010600030101010101" pitchFamily="2" charset="-122"/>
              </a:rPr>
              <a:t>中有三种迷你图样式，即折线图、柱形图和盈亏图。如果只需要制作简单图表，这三种图表足够了。</a:t>
            </a:r>
            <a:endParaRPr lang="zh-CN" altLang="en-US" sz="18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490607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4.1.4</a:t>
            </a:r>
            <a:r>
              <a:rPr lang="zh-CN" altLang="en-US" b="1" i="0" u="none" strike="noStrike" kern="2200" baseline="0" dirty="0" smtClean="0">
                <a:latin typeface="Times New Roman" panose="02020603050405020304" pitchFamily="18" charset="0"/>
                <a:ea typeface="等线" panose="02010600030101010101" pitchFamily="2" charset="-122"/>
              </a:rPr>
              <a:t>工作表的管理</a:t>
            </a:r>
          </a:p>
        </p:txBody>
      </p:sp>
      <p:sp>
        <p:nvSpPr>
          <p:cNvPr id="3" name="文本占位符 2"/>
          <p:cNvSpPr>
            <a:spLocks noGrp="1"/>
          </p:cNvSpPr>
          <p:nvPr>
            <p:ph type="body" idx="1"/>
          </p:nvPr>
        </p:nvSpPr>
        <p:spPr/>
        <p:txBody>
          <a:bodyPr>
            <a:normAutofit/>
          </a:bodyPr>
          <a:lstStyle/>
          <a:p>
            <a:pPr marR="0" lvl="1" rtl="0"/>
            <a:r>
              <a:rPr lang="en-US" altLang="zh-CN" b="1" i="0" u="none" strike="noStrike" baseline="0" dirty="0" smtClean="0">
                <a:latin typeface="Times New Roman" panose="02020603050405020304" pitchFamily="18" charset="0"/>
                <a:ea typeface="等线" panose="02010600030101010101" pitchFamily="2" charset="-122"/>
              </a:rPr>
              <a:t>1. </a:t>
            </a:r>
            <a:r>
              <a:rPr lang="zh-CN" altLang="en-US" b="1" i="0" u="none" strike="noStrike" baseline="0" dirty="0" smtClean="0">
                <a:latin typeface="Times New Roman" panose="02020603050405020304" pitchFamily="18" charset="0"/>
                <a:ea typeface="等线" panose="02010600030101010101" pitchFamily="2" charset="-122"/>
              </a:rPr>
              <a:t>选择工作表</a:t>
            </a:r>
          </a:p>
          <a:p>
            <a:pPr marR="0" lvl="2" rtl="0"/>
            <a:r>
              <a:rPr lang="zh-CN" altLang="en-US" sz="1800" b="1" i="0" u="none" strike="noStrike" baseline="0" dirty="0" smtClean="0">
                <a:latin typeface="等线 Light" panose="02010600030101010101" pitchFamily="2" charset="-122"/>
                <a:ea typeface="等线 Light" panose="02010600030101010101" pitchFamily="2" charset="-122"/>
              </a:rPr>
              <a:t>（</a:t>
            </a:r>
            <a:r>
              <a:rPr lang="en-US" altLang="zh-CN" sz="1800" b="1" i="0" u="none" strike="noStrike" baseline="0" dirty="0" smtClean="0">
                <a:latin typeface="等线 Light" panose="02010600030101010101" pitchFamily="2" charset="-122"/>
                <a:ea typeface="等线 Light" panose="02010600030101010101" pitchFamily="2" charset="-122"/>
              </a:rPr>
              <a:t>1</a:t>
            </a:r>
            <a:r>
              <a:rPr lang="zh-CN" altLang="en-US" sz="1800" b="1" i="0" u="none" strike="noStrike" baseline="0" dirty="0" smtClean="0">
                <a:latin typeface="等线 Light" panose="02010600030101010101" pitchFamily="2" charset="-122"/>
                <a:ea typeface="等线 Light" panose="02010600030101010101" pitchFamily="2" charset="-122"/>
              </a:rPr>
              <a:t>）选择单个工作表：</a:t>
            </a:r>
          </a:p>
          <a:p>
            <a:pPr marR="0" lvl="3" rtl="0"/>
            <a:r>
              <a:rPr lang="zh-CN" altLang="en-US" sz="1800" b="1" i="0" u="none" strike="noStrike" baseline="0" dirty="0" smtClean="0">
                <a:latin typeface="Times New Roman" panose="02020603050405020304" pitchFamily="18" charset="0"/>
                <a:ea typeface="等线" panose="02010600030101010101" pitchFamily="2" charset="-122"/>
              </a:rPr>
              <a:t>单击某个工作表标签，可以选择该工作表为当前工作表（即切换工作表）。</a:t>
            </a:r>
          </a:p>
          <a:p>
            <a:pPr marR="0" lvl="2" rtl="0"/>
            <a:r>
              <a:rPr lang="zh-CN" altLang="en-US" sz="1800" b="1" i="0" u="none" strike="noStrike" baseline="0" dirty="0" smtClean="0">
                <a:latin typeface="等线 Light" panose="02010600030101010101" pitchFamily="2" charset="-122"/>
                <a:ea typeface="等线 Light" panose="02010600030101010101" pitchFamily="2" charset="-122"/>
              </a:rPr>
              <a:t>（</a:t>
            </a:r>
            <a:r>
              <a:rPr lang="en-US" altLang="zh-CN" sz="1800" b="1" i="0" u="none" strike="noStrike" baseline="0" dirty="0" smtClean="0">
                <a:latin typeface="等线 Light" panose="02010600030101010101" pitchFamily="2" charset="-122"/>
                <a:ea typeface="等线 Light" panose="02010600030101010101" pitchFamily="2" charset="-122"/>
              </a:rPr>
              <a:t>2</a:t>
            </a:r>
            <a:r>
              <a:rPr lang="zh-CN" altLang="en-US" sz="1800" b="1" i="0" u="none" strike="noStrike" baseline="0" dirty="0" smtClean="0">
                <a:latin typeface="等线 Light" panose="02010600030101010101" pitchFamily="2" charset="-122"/>
                <a:ea typeface="等线 Light" panose="02010600030101010101" pitchFamily="2" charset="-122"/>
              </a:rPr>
              <a:t>）选择多个工作表：</a:t>
            </a:r>
          </a:p>
          <a:p>
            <a:pPr marR="0" lvl="3" rtl="0"/>
            <a:r>
              <a:rPr lang="zh-CN" altLang="en-US" sz="1800" b="1" i="0" u="none" strike="noStrike" baseline="0" dirty="0" smtClean="0">
                <a:latin typeface="Times New Roman" panose="02020603050405020304" pitchFamily="18" charset="0"/>
                <a:ea typeface="等线" panose="02010600030101010101" pitchFamily="2" charset="-122"/>
              </a:rPr>
              <a:t>按住</a:t>
            </a:r>
            <a:r>
              <a:rPr lang="en-US" altLang="zh-CN" sz="1800" b="1" i="0" u="none" strike="noStrike" baseline="0" dirty="0" smtClean="0">
                <a:latin typeface="Times New Roman" panose="02020603050405020304" pitchFamily="18" charset="0"/>
                <a:ea typeface="等线" panose="02010600030101010101" pitchFamily="2" charset="-122"/>
              </a:rPr>
              <a:t>Ctrl</a:t>
            </a:r>
            <a:r>
              <a:rPr lang="zh-CN" altLang="en-US" sz="1800" b="1" i="0" u="none" strike="noStrike" baseline="0" dirty="0" smtClean="0">
                <a:latin typeface="Times New Roman" panose="02020603050405020304" pitchFamily="18" charset="0"/>
                <a:ea typeface="等线" panose="02010600030101010101" pitchFamily="2" charset="-122"/>
              </a:rPr>
              <a:t>键分别单击工作表标签，可同时选择多个不连续工作表。选中一个工作表标签，按住</a:t>
            </a:r>
            <a:r>
              <a:rPr lang="en-US" altLang="zh-CN" sz="1800" b="1" i="0" u="none" strike="noStrike" baseline="0" dirty="0" smtClean="0">
                <a:latin typeface="Times New Roman" panose="02020603050405020304" pitchFamily="18" charset="0"/>
                <a:ea typeface="等线" panose="02010600030101010101" pitchFamily="2" charset="-122"/>
              </a:rPr>
              <a:t>Shift</a:t>
            </a:r>
            <a:r>
              <a:rPr lang="zh-CN" altLang="en-US" sz="1800" b="1" i="0" u="none" strike="noStrike" baseline="0" dirty="0" smtClean="0">
                <a:latin typeface="Times New Roman" panose="02020603050405020304" pitchFamily="18" charset="0"/>
                <a:ea typeface="等线" panose="02010600030101010101" pitchFamily="2" charset="-122"/>
              </a:rPr>
              <a:t>键再单击某工作表标签，可同时选择多个连续工作表。</a:t>
            </a:r>
          </a:p>
        </p:txBody>
      </p:sp>
    </p:spTree>
    <p:extLst>
      <p:ext uri="{BB962C8B-B14F-4D97-AF65-F5344CB8AC3E}">
        <p14:creationId xmlns:p14="http://schemas.microsoft.com/office/powerpoint/2010/main" val="38184966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4.6  </a:t>
            </a:r>
            <a:r>
              <a:rPr lang="zh-CN" altLang="en-US" b="1" i="0" u="none" strike="noStrike" kern="2200" baseline="0" smtClean="0">
                <a:latin typeface="Times New Roman" panose="02020603050405020304" pitchFamily="18" charset="0"/>
                <a:ea typeface="等线" panose="02010600030101010101" pitchFamily="2" charset="-122"/>
              </a:rPr>
              <a:t>打  印</a:t>
            </a:r>
          </a:p>
        </p:txBody>
      </p:sp>
      <p:sp>
        <p:nvSpPr>
          <p:cNvPr id="3" name="文本占位符 2"/>
          <p:cNvSpPr>
            <a:spLocks noGrp="1"/>
          </p:cNvSpPr>
          <p:nvPr>
            <p:ph type="body" idx="1"/>
          </p:nvPr>
        </p:nvSpPr>
        <p:spPr/>
        <p:txBody>
          <a:bodyPr/>
          <a:lstStyle/>
          <a:p>
            <a:pPr marR="0" lvl="0" rtl="0"/>
            <a:r>
              <a:rPr lang="en-US" altLang="zh-CN" sz="2800" b="1" i="0" u="none" strike="noStrike" baseline="0" dirty="0" smtClean="0">
                <a:latin typeface="等线 Light" panose="02010600030101010101" pitchFamily="2" charset="-122"/>
                <a:ea typeface="等线 Light" panose="02010600030101010101" pitchFamily="2" charset="-122"/>
              </a:rPr>
              <a:t>4.6.1</a:t>
            </a:r>
            <a:r>
              <a:rPr lang="zh-CN" altLang="en-US" sz="2800" b="1" i="0" u="none" strike="noStrike" baseline="0" dirty="0" smtClean="0">
                <a:latin typeface="等线 Light" panose="02010600030101010101" pitchFamily="2" charset="-122"/>
                <a:ea typeface="等线 Light" panose="02010600030101010101" pitchFamily="2" charset="-122"/>
              </a:rPr>
              <a:t>分页符的插入及删除</a:t>
            </a:r>
          </a:p>
          <a:p>
            <a:pPr marR="0" lvl="1" rtl="0"/>
            <a:r>
              <a:rPr lang="en-US" altLang="zh-CN" b="1" i="0" u="none" strike="noStrike" baseline="0" dirty="0" smtClean="0">
                <a:latin typeface="Times New Roman" panose="02020603050405020304" pitchFamily="18" charset="0"/>
                <a:ea typeface="等线" panose="02010600030101010101" pitchFamily="2" charset="-122"/>
              </a:rPr>
              <a:t>1. </a:t>
            </a:r>
            <a:r>
              <a:rPr lang="zh-CN" altLang="en-US" b="1" i="0" u="none" strike="noStrike" baseline="0" dirty="0" smtClean="0">
                <a:latin typeface="Times New Roman" panose="02020603050405020304" pitchFamily="18" charset="0"/>
                <a:ea typeface="等线" panose="02010600030101010101" pitchFamily="2" charset="-122"/>
              </a:rPr>
              <a:t>插入水平分页符</a:t>
            </a:r>
          </a:p>
          <a:p>
            <a:pPr marR="0" lvl="1" rtl="0"/>
            <a:r>
              <a:rPr lang="en-US" altLang="zh-CN" b="1" i="0" u="none" strike="noStrike" baseline="0" dirty="0" smtClean="0">
                <a:latin typeface="Times New Roman" panose="02020603050405020304" pitchFamily="18" charset="0"/>
                <a:ea typeface="等线" panose="02010600030101010101" pitchFamily="2" charset="-122"/>
              </a:rPr>
              <a:t>2. </a:t>
            </a:r>
            <a:r>
              <a:rPr lang="zh-CN" altLang="en-US" b="1" i="0" u="none" strike="noStrike" baseline="0" dirty="0" smtClean="0">
                <a:latin typeface="Times New Roman" panose="02020603050405020304" pitchFamily="18" charset="0"/>
                <a:ea typeface="等线" panose="02010600030101010101" pitchFamily="2" charset="-122"/>
              </a:rPr>
              <a:t>插入垂直分页符</a:t>
            </a:r>
          </a:p>
          <a:p>
            <a:pPr marR="0" lvl="1" rtl="0"/>
            <a:r>
              <a:rPr lang="en-US" altLang="zh-CN" b="1" i="0" u="none" strike="noStrike" baseline="0" dirty="0" smtClean="0">
                <a:latin typeface="Times New Roman" panose="02020603050405020304" pitchFamily="18" charset="0"/>
                <a:ea typeface="等线" panose="02010600030101010101" pitchFamily="2" charset="-122"/>
              </a:rPr>
              <a:t>3. </a:t>
            </a:r>
            <a:r>
              <a:rPr lang="zh-CN" altLang="en-US" b="1" i="0" u="none" strike="noStrike" baseline="0" dirty="0" smtClean="0">
                <a:latin typeface="Times New Roman" panose="02020603050405020304" pitchFamily="18" charset="0"/>
                <a:ea typeface="等线" panose="02010600030101010101" pitchFamily="2" charset="-122"/>
              </a:rPr>
              <a:t>同时插入水平、垂直分页符</a:t>
            </a:r>
          </a:p>
          <a:p>
            <a:pPr marR="0" lvl="1" rtl="0"/>
            <a:r>
              <a:rPr lang="en-US" altLang="zh-CN" b="1" i="0" u="none" strike="noStrike" baseline="0" dirty="0" smtClean="0">
                <a:latin typeface="Times New Roman" panose="02020603050405020304" pitchFamily="18" charset="0"/>
                <a:ea typeface="等线" panose="02010600030101010101" pitchFamily="2" charset="-122"/>
              </a:rPr>
              <a:t>4. </a:t>
            </a:r>
            <a:r>
              <a:rPr lang="zh-CN" altLang="en-US" b="1" i="0" u="none" strike="noStrike" baseline="0" dirty="0" smtClean="0">
                <a:latin typeface="Times New Roman" panose="02020603050405020304" pitchFamily="18" charset="0"/>
                <a:ea typeface="等线" panose="02010600030101010101" pitchFamily="2" charset="-122"/>
              </a:rPr>
              <a:t>删除手动分页符</a:t>
            </a:r>
          </a:p>
          <a:p>
            <a:pPr marR="0" lvl="1" rtl="0"/>
            <a:r>
              <a:rPr lang="en-US" altLang="zh-CN" b="1" i="0" u="none" strike="noStrike" baseline="0" dirty="0" smtClean="0">
                <a:latin typeface="Times New Roman" panose="02020603050405020304" pitchFamily="18" charset="0"/>
                <a:ea typeface="等线" panose="02010600030101010101" pitchFamily="2" charset="-122"/>
              </a:rPr>
              <a:t>5. </a:t>
            </a:r>
            <a:r>
              <a:rPr lang="zh-CN" altLang="en-US" b="1" i="0" u="none" strike="noStrike" baseline="0" dirty="0" smtClean="0">
                <a:latin typeface="Times New Roman" panose="02020603050405020304" pitchFamily="18" charset="0"/>
                <a:ea typeface="等线" panose="02010600030101010101" pitchFamily="2" charset="-122"/>
              </a:rPr>
              <a:t>调整分页符位置</a:t>
            </a:r>
          </a:p>
        </p:txBody>
      </p:sp>
    </p:spTree>
    <p:extLst>
      <p:ext uri="{BB962C8B-B14F-4D97-AF65-F5344CB8AC3E}">
        <p14:creationId xmlns:p14="http://schemas.microsoft.com/office/powerpoint/2010/main" val="26355865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imes New Roman" panose="02020603050405020304" pitchFamily="18" charset="0"/>
                <a:ea typeface="等线" panose="02010600030101010101" pitchFamily="2" charset="-122"/>
              </a:rPr>
              <a:t>4.6.2</a:t>
            </a:r>
            <a:r>
              <a:rPr lang="zh-CN" altLang="en-US" b="1" i="0" u="none" strike="noStrike" kern="2200" baseline="0" smtClean="0">
                <a:latin typeface="Times New Roman" panose="02020603050405020304" pitchFamily="18" charset="0"/>
                <a:ea typeface="等线" panose="02010600030101010101" pitchFamily="2" charset="-122"/>
              </a:rPr>
              <a:t>页面设置</a:t>
            </a:r>
          </a:p>
        </p:txBody>
      </p:sp>
      <p:sp>
        <p:nvSpPr>
          <p:cNvPr id="3" name="文本占位符 2"/>
          <p:cNvSpPr>
            <a:spLocks noGrp="1"/>
          </p:cNvSpPr>
          <p:nvPr>
            <p:ph type="body" idx="1"/>
          </p:nvPr>
        </p:nvSpPr>
        <p:spPr/>
        <p:txBody>
          <a:bodyPr/>
          <a:lstStyle/>
          <a:p>
            <a:pPr marR="0" lvl="2" rtl="0"/>
            <a:r>
              <a:rPr lang="zh-CN" altLang="en-US" sz="1800" b="1" i="0" u="none" strike="noStrike" baseline="0" dirty="0" smtClean="0">
                <a:latin typeface="等线 Light" panose="02010600030101010101" pitchFamily="2" charset="-122"/>
                <a:ea typeface="等线 Light" panose="02010600030101010101" pitchFamily="2" charset="-122"/>
              </a:rPr>
              <a:t>“页面设置”对话框中共有四个选项卡：“页面”选项卡、“页边距”选项卡、“页眉</a:t>
            </a:r>
            <a:r>
              <a:rPr lang="en-US" altLang="zh-CN" sz="1800" b="1" i="0" u="none" strike="noStrike" baseline="0" dirty="0" smtClean="0">
                <a:latin typeface="等线 Light" panose="02010600030101010101" pitchFamily="2" charset="-122"/>
                <a:ea typeface="等线 Light" panose="02010600030101010101" pitchFamily="2" charset="-122"/>
              </a:rPr>
              <a:t>/</a:t>
            </a:r>
            <a:r>
              <a:rPr lang="zh-CN" altLang="en-US" sz="1800" b="1" i="0" u="none" strike="noStrike" baseline="0" dirty="0" smtClean="0">
                <a:latin typeface="等线 Light" panose="02010600030101010101" pitchFamily="2" charset="-122"/>
                <a:ea typeface="等线 Light" panose="02010600030101010101" pitchFamily="2" charset="-122"/>
              </a:rPr>
              <a:t>页脚”选项卡和“工作表”选项卡（若当前被编辑的是一个图表，则“工作表”选项卡将变为“图表”选项卡）。</a:t>
            </a:r>
          </a:p>
        </p:txBody>
      </p:sp>
    </p:spTree>
    <p:extLst>
      <p:ext uri="{BB962C8B-B14F-4D97-AF65-F5344CB8AC3E}">
        <p14:creationId xmlns:p14="http://schemas.microsoft.com/office/powerpoint/2010/main" val="215382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4.1.4</a:t>
            </a:r>
            <a:r>
              <a:rPr lang="zh-CN" altLang="en-US" b="1" kern="2200" dirty="0">
                <a:latin typeface="Times New Roman" panose="02020603050405020304" pitchFamily="18" charset="0"/>
                <a:ea typeface="等线" panose="02010600030101010101" pitchFamily="2" charset="-122"/>
              </a:rPr>
              <a:t>工作表的管理</a:t>
            </a:r>
            <a:endParaRPr lang="zh-CN" altLang="en-US" dirty="0"/>
          </a:p>
        </p:txBody>
      </p:sp>
      <p:sp>
        <p:nvSpPr>
          <p:cNvPr id="3" name="文本占位符 2"/>
          <p:cNvSpPr>
            <a:spLocks noGrp="1"/>
          </p:cNvSpPr>
          <p:nvPr>
            <p:ph type="body" idx="1"/>
          </p:nvPr>
        </p:nvSpPr>
        <p:spPr>
          <a:xfrm>
            <a:off x="308919" y="1845734"/>
            <a:ext cx="11590637" cy="3912516"/>
          </a:xfrm>
        </p:spPr>
        <p:txBody>
          <a:bodyPr>
            <a:normAutofit/>
          </a:bodyPr>
          <a:lstStyle/>
          <a:p>
            <a:pPr lvl="1"/>
            <a:r>
              <a:rPr lang="en-US" altLang="zh-CN" b="1" dirty="0">
                <a:latin typeface="Times New Roman" panose="02020603050405020304" pitchFamily="18" charset="0"/>
                <a:ea typeface="等线" panose="02010600030101010101" pitchFamily="2" charset="-122"/>
              </a:rPr>
              <a:t>2. </a:t>
            </a:r>
            <a:r>
              <a:rPr lang="zh-CN" altLang="en-US" b="1" dirty="0">
                <a:latin typeface="Times New Roman" panose="02020603050405020304" pitchFamily="18" charset="0"/>
                <a:ea typeface="等线" panose="02010600030101010101" pitchFamily="2" charset="-122"/>
              </a:rPr>
              <a:t>插入新工作表</a:t>
            </a:r>
          </a:p>
          <a:p>
            <a:pPr lvl="2"/>
            <a:r>
              <a:rPr lang="zh-CN" altLang="en-US" sz="1800" b="1" dirty="0">
                <a:latin typeface="等线 Light" panose="02010600030101010101" pitchFamily="2" charset="-122"/>
                <a:ea typeface="等线 Light" panose="02010600030101010101" pitchFamily="2" charset="-122"/>
              </a:rPr>
              <a:t>插入工作表有以下几种方法：</a:t>
            </a:r>
          </a:p>
          <a:p>
            <a:pPr lvl="2"/>
            <a:r>
              <a:rPr lang="zh-CN" altLang="en-US" sz="1800" b="1" dirty="0">
                <a:latin typeface="等线 Light" panose="02010600030101010101" pitchFamily="2" charset="-122"/>
                <a:ea typeface="等线 Light" panose="02010600030101010101" pitchFamily="2" charset="-122"/>
              </a:rPr>
              <a:t>（</a:t>
            </a:r>
            <a:r>
              <a:rPr lang="en-US" altLang="zh-CN" sz="1800" b="1" dirty="0">
                <a:latin typeface="等线 Light" panose="02010600030101010101" pitchFamily="2" charset="-122"/>
                <a:ea typeface="等线 Light" panose="02010600030101010101" pitchFamily="2" charset="-122"/>
              </a:rPr>
              <a:t>1</a:t>
            </a:r>
            <a:r>
              <a:rPr lang="zh-CN" altLang="en-US" sz="1800" b="1" dirty="0">
                <a:latin typeface="等线 Light" panose="02010600030101010101" pitchFamily="2" charset="-122"/>
                <a:ea typeface="等线 Light" panose="02010600030101010101" pitchFamily="2" charset="-122"/>
              </a:rPr>
              <a:t>）单击工作表标签右侧的“新工作表”按钮，可快速插入新工作表。</a:t>
            </a:r>
          </a:p>
          <a:p>
            <a:pPr lvl="2"/>
            <a:r>
              <a:rPr lang="zh-CN" altLang="en-US" sz="1800" b="1" dirty="0">
                <a:latin typeface="等线 Light" panose="02010600030101010101" pitchFamily="2" charset="-122"/>
                <a:ea typeface="等线 Light" panose="02010600030101010101" pitchFamily="2" charset="-122"/>
              </a:rPr>
              <a:t>（</a:t>
            </a:r>
            <a:r>
              <a:rPr lang="en-US" altLang="zh-CN" sz="1800" b="1" dirty="0">
                <a:latin typeface="等线 Light" panose="02010600030101010101" pitchFamily="2" charset="-122"/>
                <a:ea typeface="等线 Light" panose="02010600030101010101" pitchFamily="2" charset="-122"/>
              </a:rPr>
              <a:t>2</a:t>
            </a:r>
            <a:r>
              <a:rPr lang="zh-CN" altLang="en-US" sz="1800" b="1" dirty="0">
                <a:latin typeface="等线 Light" panose="02010600030101010101" pitchFamily="2" charset="-122"/>
                <a:ea typeface="等线 Light" panose="02010600030101010101" pitchFamily="2" charset="-122"/>
              </a:rPr>
              <a:t>）按</a:t>
            </a:r>
            <a:r>
              <a:rPr lang="en-US" altLang="zh-CN" sz="1800" b="1" dirty="0">
                <a:latin typeface="等线 Light" panose="02010600030101010101" pitchFamily="2" charset="-122"/>
                <a:ea typeface="等线 Light" panose="02010600030101010101" pitchFamily="2" charset="-122"/>
              </a:rPr>
              <a:t>Shift+F11</a:t>
            </a:r>
            <a:r>
              <a:rPr lang="zh-CN" altLang="en-US" sz="1800" b="1" dirty="0">
                <a:latin typeface="等线 Light" panose="02010600030101010101" pitchFamily="2" charset="-122"/>
                <a:ea typeface="等线 Light" panose="02010600030101010101" pitchFamily="2" charset="-122"/>
              </a:rPr>
              <a:t>组合健，可快速在当前工作表的前面插入一个新工作表。</a:t>
            </a:r>
          </a:p>
          <a:p>
            <a:pPr lvl="2"/>
            <a:r>
              <a:rPr lang="zh-CN" altLang="en-US" sz="1800" b="1" dirty="0">
                <a:latin typeface="等线 Light" panose="02010600030101010101" pitchFamily="2" charset="-122"/>
                <a:ea typeface="等线 Light" panose="02010600030101010101" pitchFamily="2" charset="-122"/>
              </a:rPr>
              <a:t>（</a:t>
            </a:r>
            <a:r>
              <a:rPr lang="en-US" altLang="zh-CN" sz="1800" b="1" dirty="0">
                <a:latin typeface="等线 Light" panose="02010600030101010101" pitchFamily="2" charset="-122"/>
                <a:ea typeface="等线 Light" panose="02010600030101010101" pitchFamily="2" charset="-122"/>
              </a:rPr>
              <a:t>3</a:t>
            </a:r>
            <a:r>
              <a:rPr lang="zh-CN" altLang="en-US" sz="1800" b="1" dirty="0">
                <a:latin typeface="等线 Light" panose="02010600030101010101" pitchFamily="2" charset="-122"/>
                <a:ea typeface="等线 Light" panose="02010600030101010101" pitchFamily="2" charset="-122"/>
              </a:rPr>
              <a:t>）单击“开始”选项卡“单元格”组中“插入”按钮的下拉按钮，在打开的下拉列表中单击“插入工作表”选项。</a:t>
            </a:r>
          </a:p>
          <a:p>
            <a:pPr lvl="2"/>
            <a:r>
              <a:rPr lang="zh-CN" altLang="en-US" sz="1800" b="1" dirty="0">
                <a:latin typeface="等线 Light" panose="02010600030101010101" pitchFamily="2" charset="-122"/>
                <a:ea typeface="等线 Light" panose="02010600030101010101" pitchFamily="2" charset="-122"/>
              </a:rPr>
              <a:t>（</a:t>
            </a:r>
            <a:r>
              <a:rPr lang="en-US" altLang="zh-CN" sz="1800" b="1" dirty="0">
                <a:latin typeface="等线 Light" panose="02010600030101010101" pitchFamily="2" charset="-122"/>
                <a:ea typeface="等线 Light" panose="02010600030101010101" pitchFamily="2" charset="-122"/>
              </a:rPr>
              <a:t>4</a:t>
            </a:r>
            <a:r>
              <a:rPr lang="zh-CN" altLang="en-US" sz="1800" b="1" dirty="0">
                <a:latin typeface="等线 Light" panose="02010600030101010101" pitchFamily="2" charset="-122"/>
                <a:ea typeface="等线 Light" panose="02010600030101010101" pitchFamily="2" charset="-122"/>
              </a:rPr>
              <a:t>）右击某个工作表标签，在打开的快捷菜单中单击“插入”命令，打开“插入”对话框</a:t>
            </a:r>
            <a:r>
              <a:rPr lang="zh-CN" altLang="en-US" sz="1800" b="1" dirty="0" smtClean="0">
                <a:latin typeface="等线 Light" panose="02010600030101010101" pitchFamily="2" charset="-122"/>
                <a:ea typeface="等线 Light" panose="02010600030101010101" pitchFamily="2" charset="-122"/>
              </a:rPr>
              <a:t>，选择</a:t>
            </a:r>
            <a:r>
              <a:rPr lang="zh-CN" altLang="en-US" sz="1800" b="1" dirty="0">
                <a:latin typeface="等线 Light" panose="02010600030101010101" pitchFamily="2" charset="-122"/>
                <a:ea typeface="等线 Light" panose="02010600030101010101" pitchFamily="2" charset="-122"/>
              </a:rPr>
              <a:t>“工作表”，然后单击“确定”按钮，即可在当前工作表的前面插入一个新工作表</a:t>
            </a:r>
            <a:r>
              <a:rPr lang="zh-CN" altLang="en-US" sz="1800" b="1" dirty="0" smtClean="0">
                <a:latin typeface="等线 Light" panose="02010600030101010101" pitchFamily="2" charset="-122"/>
                <a:ea typeface="等线 Light" panose="02010600030101010101" pitchFamily="2" charset="-122"/>
              </a:rPr>
              <a:t>。</a:t>
            </a:r>
            <a:endParaRPr lang="zh-CN" altLang="en-US" sz="1800" b="1" dirty="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1154217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4.1.4</a:t>
            </a:r>
            <a:r>
              <a:rPr lang="zh-CN" altLang="en-US" b="1" kern="2200" dirty="0">
                <a:latin typeface="Times New Roman" panose="02020603050405020304" pitchFamily="18" charset="0"/>
                <a:ea typeface="等线" panose="02010600030101010101" pitchFamily="2" charset="-122"/>
              </a:rPr>
              <a:t>工作表的管理</a:t>
            </a:r>
            <a:endParaRPr lang="zh-CN" altLang="en-US" dirty="0"/>
          </a:p>
        </p:txBody>
      </p:sp>
      <p:sp>
        <p:nvSpPr>
          <p:cNvPr id="3" name="文本占位符 2"/>
          <p:cNvSpPr>
            <a:spLocks noGrp="1"/>
          </p:cNvSpPr>
          <p:nvPr>
            <p:ph type="body" idx="1"/>
          </p:nvPr>
        </p:nvSpPr>
        <p:spPr>
          <a:xfrm>
            <a:off x="654909" y="1845734"/>
            <a:ext cx="11281718" cy="4555066"/>
          </a:xfrm>
        </p:spPr>
        <p:txBody>
          <a:bodyPr>
            <a:normAutofit lnSpcReduction="10000"/>
          </a:bodyPr>
          <a:lstStyle/>
          <a:p>
            <a:pPr lvl="1"/>
            <a:r>
              <a:rPr lang="en-US" altLang="zh-CN" b="1" dirty="0">
                <a:latin typeface="Times New Roman" panose="02020603050405020304" pitchFamily="18" charset="0"/>
                <a:ea typeface="等线" panose="02010600030101010101" pitchFamily="2" charset="-122"/>
              </a:rPr>
              <a:t>3. </a:t>
            </a:r>
            <a:r>
              <a:rPr lang="zh-CN" altLang="en-US" b="1" dirty="0">
                <a:latin typeface="Times New Roman" panose="02020603050405020304" pitchFamily="18" charset="0"/>
                <a:ea typeface="等线" panose="02010600030101010101" pitchFamily="2" charset="-122"/>
              </a:rPr>
              <a:t>删除工作表</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）右击需要删除的工作表标签，在打开的快捷菜单中单击“删除”命令。</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）选中需要删除的工作表，在“开始”选项卡的“单元格”组中，单击“删除”按钮的下拉按钮，在打开的下拉列表中单击“删除工作表”选项。</a:t>
            </a:r>
          </a:p>
          <a:p>
            <a:pPr lvl="1"/>
            <a:r>
              <a:rPr lang="en-US" altLang="zh-CN" b="1" dirty="0" smtClean="0">
                <a:latin typeface="Times New Roman" panose="02020603050405020304" pitchFamily="18" charset="0"/>
                <a:ea typeface="等线" panose="02010600030101010101" pitchFamily="2" charset="-122"/>
              </a:rPr>
              <a:t>4</a:t>
            </a:r>
            <a:r>
              <a:rPr lang="en-US" altLang="zh-CN" b="1" dirty="0">
                <a:latin typeface="Times New Roman" panose="02020603050405020304" pitchFamily="18" charset="0"/>
                <a:ea typeface="等线" panose="02010600030101010101" pitchFamily="2" charset="-122"/>
              </a:rPr>
              <a:t>. </a:t>
            </a:r>
            <a:r>
              <a:rPr lang="zh-CN" altLang="en-US" b="1" dirty="0">
                <a:latin typeface="Times New Roman" panose="02020603050405020304" pitchFamily="18" charset="0"/>
                <a:ea typeface="等线" panose="02010600030101010101" pitchFamily="2" charset="-122"/>
              </a:rPr>
              <a:t>重命名工作表</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）右击要重命名的工作表标签，在打开的快捷菜单中单击“重命名”命令，工作表标签将被激活，此时可直接输入新的工作表名称，输入完成后按</a:t>
            </a:r>
            <a:r>
              <a:rPr lang="en-US" altLang="zh-CN" sz="1600" b="1" dirty="0">
                <a:latin typeface="等线 Light" panose="02010600030101010101" pitchFamily="2" charset="-122"/>
                <a:ea typeface="等线 Light" panose="02010600030101010101" pitchFamily="2" charset="-122"/>
              </a:rPr>
              <a:t>Enter</a:t>
            </a:r>
            <a:r>
              <a:rPr lang="zh-CN" altLang="en-US" sz="1600" b="1" dirty="0">
                <a:latin typeface="等线 Light" panose="02010600030101010101" pitchFamily="2" charset="-122"/>
                <a:ea typeface="等线 Light" panose="02010600030101010101" pitchFamily="2" charset="-122"/>
              </a:rPr>
              <a:t>键确认即可。</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）双击相应的工作表标签，输入新名称覆盖原有名称即可。</a:t>
            </a:r>
          </a:p>
          <a:p>
            <a:pPr lvl="1"/>
            <a:r>
              <a:rPr lang="en-US" altLang="zh-CN" b="1" dirty="0">
                <a:latin typeface="Times New Roman" panose="02020603050405020304" pitchFamily="18" charset="0"/>
                <a:ea typeface="等线" panose="02010600030101010101" pitchFamily="2" charset="-122"/>
              </a:rPr>
              <a:t>5. </a:t>
            </a:r>
            <a:r>
              <a:rPr lang="zh-CN" altLang="en-US" b="1" dirty="0">
                <a:latin typeface="Times New Roman" panose="02020603050405020304" pitchFamily="18" charset="0"/>
                <a:ea typeface="等线" panose="02010600030101010101" pitchFamily="2" charset="-122"/>
              </a:rPr>
              <a:t>移动或复制工作表</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）在一个工作簿中移动或复制工作表：</a:t>
            </a:r>
          </a:p>
          <a:p>
            <a:pPr lvl="2"/>
            <a:r>
              <a:rPr lang="zh-CN" altLang="en-US" sz="1600" b="1" dirty="0" smtClean="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）在不同工作簿之间移动或复制工作表：</a:t>
            </a:r>
          </a:p>
          <a:p>
            <a:endParaRPr lang="zh-CN" altLang="en-US" dirty="0"/>
          </a:p>
        </p:txBody>
      </p:sp>
    </p:spTree>
    <p:extLst>
      <p:ext uri="{BB962C8B-B14F-4D97-AF65-F5344CB8AC3E}">
        <p14:creationId xmlns:p14="http://schemas.microsoft.com/office/powerpoint/2010/main" val="33393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kern="2200" dirty="0">
                <a:latin typeface="Times New Roman" panose="02020603050405020304" pitchFamily="18" charset="0"/>
                <a:ea typeface="等线" panose="02010600030101010101" pitchFamily="2" charset="-122"/>
              </a:rPr>
              <a:t>4.1.4</a:t>
            </a:r>
            <a:r>
              <a:rPr lang="zh-CN" altLang="en-US" b="1" kern="2200" dirty="0">
                <a:latin typeface="Times New Roman" panose="02020603050405020304" pitchFamily="18" charset="0"/>
                <a:ea typeface="等线" panose="02010600030101010101" pitchFamily="2" charset="-122"/>
              </a:rPr>
              <a:t>工作表的管理</a:t>
            </a:r>
            <a:endParaRPr lang="zh-CN" altLang="en-US" dirty="0"/>
          </a:p>
        </p:txBody>
      </p:sp>
      <p:sp>
        <p:nvSpPr>
          <p:cNvPr id="3" name="文本占位符 2"/>
          <p:cNvSpPr>
            <a:spLocks noGrp="1"/>
          </p:cNvSpPr>
          <p:nvPr>
            <p:ph type="body" idx="1"/>
          </p:nvPr>
        </p:nvSpPr>
        <p:spPr>
          <a:xfrm>
            <a:off x="1097280" y="1845733"/>
            <a:ext cx="10691066" cy="4653921"/>
          </a:xfrm>
        </p:spPr>
        <p:txBody>
          <a:bodyPr>
            <a:normAutofit/>
          </a:bodyPr>
          <a:lstStyle/>
          <a:p>
            <a:pPr lvl="1"/>
            <a:r>
              <a:rPr lang="en-US" altLang="zh-CN" b="1" dirty="0">
                <a:latin typeface="Times New Roman" panose="02020603050405020304" pitchFamily="18" charset="0"/>
                <a:ea typeface="等线" panose="02010600030101010101" pitchFamily="2" charset="-122"/>
              </a:rPr>
              <a:t>6. </a:t>
            </a:r>
            <a:r>
              <a:rPr lang="zh-CN" altLang="en-US" b="1" dirty="0">
                <a:latin typeface="Times New Roman" panose="02020603050405020304" pitchFamily="18" charset="0"/>
                <a:ea typeface="等线" panose="02010600030101010101" pitchFamily="2" charset="-122"/>
              </a:rPr>
              <a:t>隐藏工作表和取消隐藏</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1</a:t>
            </a:r>
            <a:r>
              <a:rPr lang="zh-CN" altLang="en-US" sz="1600" b="1" dirty="0">
                <a:latin typeface="等线 Light" panose="02010600030101010101" pitchFamily="2" charset="-122"/>
                <a:ea typeface="等线 Light" panose="02010600030101010101" pitchFamily="2" charset="-122"/>
              </a:rPr>
              <a:t>）隐藏工作表：</a:t>
            </a:r>
          </a:p>
          <a:p>
            <a:pPr lvl="3"/>
            <a:r>
              <a:rPr lang="zh-CN" altLang="en-US" sz="1600" b="1" dirty="0">
                <a:latin typeface="Times New Roman" panose="02020603050405020304" pitchFamily="18" charset="0"/>
                <a:ea typeface="等线" panose="02010600030101010101" pitchFamily="2" charset="-122"/>
              </a:rPr>
              <a:t>选中要隐藏的工作表，在“开始”选项卡的“单元格”组中单击“格式”下拉按钮，在打开的下拉列表的“可见性”栏中依次单击“隐藏和取消隐藏”→“隐藏工作表”</a:t>
            </a:r>
            <a:r>
              <a:rPr lang="zh-CN" altLang="en-US" sz="1600" b="1" dirty="0" smtClean="0">
                <a:latin typeface="Times New Roman" panose="02020603050405020304" pitchFamily="18" charset="0"/>
                <a:ea typeface="等线" panose="02010600030101010101" pitchFamily="2" charset="-122"/>
              </a:rPr>
              <a:t>选项。</a:t>
            </a:r>
            <a:endParaRPr lang="zh-CN" altLang="en-US" sz="1600" b="1" dirty="0">
              <a:latin typeface="Times New Roman" panose="02020603050405020304" pitchFamily="18" charset="0"/>
              <a:ea typeface="等线" panose="02010600030101010101" pitchFamily="2" charset="-122"/>
            </a:endParaRPr>
          </a:p>
          <a:p>
            <a:pPr lvl="3"/>
            <a:r>
              <a:rPr lang="zh-CN" altLang="en-US" sz="1600" b="1" dirty="0">
                <a:latin typeface="Times New Roman" panose="02020603050405020304" pitchFamily="18" charset="0"/>
                <a:ea typeface="等线" panose="02010600030101010101" pitchFamily="2" charset="-122"/>
              </a:rPr>
              <a:t>选中要隐藏的工作表，右击其标签，在打开的快捷菜单中单击“隐藏”命令，也可隐藏工作表。</a:t>
            </a:r>
          </a:p>
          <a:p>
            <a:pPr lvl="2"/>
            <a:r>
              <a:rPr lang="zh-CN" altLang="en-US" sz="1600" b="1" dirty="0">
                <a:latin typeface="等线 Light" panose="02010600030101010101" pitchFamily="2" charset="-122"/>
                <a:ea typeface="等线 Light" panose="02010600030101010101" pitchFamily="2" charset="-122"/>
              </a:rPr>
              <a:t>（</a:t>
            </a:r>
            <a:r>
              <a:rPr lang="en-US" altLang="zh-CN" sz="1600" b="1" dirty="0">
                <a:latin typeface="等线 Light" panose="02010600030101010101" pitchFamily="2" charset="-122"/>
                <a:ea typeface="等线 Light" panose="02010600030101010101" pitchFamily="2" charset="-122"/>
              </a:rPr>
              <a:t>2</a:t>
            </a:r>
            <a:r>
              <a:rPr lang="zh-CN" altLang="en-US" sz="1600" b="1" dirty="0">
                <a:latin typeface="等线 Light" panose="02010600030101010101" pitchFamily="2" charset="-122"/>
                <a:ea typeface="等线 Light" panose="02010600030101010101" pitchFamily="2" charset="-122"/>
              </a:rPr>
              <a:t>）取消隐藏：</a:t>
            </a:r>
          </a:p>
          <a:p>
            <a:pPr lvl="3"/>
            <a:r>
              <a:rPr lang="zh-CN" altLang="en-US" sz="1600" b="1" dirty="0">
                <a:latin typeface="Times New Roman" panose="02020603050405020304" pitchFamily="18" charset="0"/>
                <a:ea typeface="等线" panose="02010600030101010101" pitchFamily="2" charset="-122"/>
              </a:rPr>
              <a:t>在隐藏了工作表的工作簿中，在“开始”选项卡的“单元格”组中单击“格式”下拉按钮，在打开的下拉列表的可见性”栏中依次单击“隐藏和取消隐藏”→“取消隐藏工作表”选项，打开“取消隐藏”对话框，在列表框中选择需要显示的工作表，然后单击“确定”按钮即可。</a:t>
            </a:r>
          </a:p>
          <a:p>
            <a:pPr lvl="3"/>
            <a:r>
              <a:rPr lang="zh-CN" altLang="en-US" sz="1600" b="1" dirty="0">
                <a:latin typeface="Times New Roman" panose="02020603050405020304" pitchFamily="18" charset="0"/>
                <a:ea typeface="等线" panose="02010600030101010101" pitchFamily="2" charset="-122"/>
              </a:rPr>
              <a:t>右击任意工作表标签，在打开的快捷菜单中单击“取消隐藏”命令，也会打开“取消隐藏”对话框。</a:t>
            </a:r>
          </a:p>
          <a:p>
            <a:pPr lvl="1"/>
            <a:r>
              <a:rPr lang="en-US" altLang="zh-CN" b="1" dirty="0">
                <a:latin typeface="Times New Roman" panose="02020603050405020304" pitchFamily="18" charset="0"/>
                <a:ea typeface="等线" panose="02010600030101010101" pitchFamily="2" charset="-122"/>
              </a:rPr>
              <a:t>7. </a:t>
            </a:r>
            <a:r>
              <a:rPr lang="zh-CN" altLang="en-US" b="1" dirty="0">
                <a:latin typeface="Times New Roman" panose="02020603050405020304" pitchFamily="18" charset="0"/>
                <a:ea typeface="等线" panose="02010600030101010101" pitchFamily="2" charset="-122"/>
              </a:rPr>
              <a:t>保护工作表</a:t>
            </a:r>
          </a:p>
          <a:p>
            <a:endParaRPr lang="zh-CN" altLang="en-US" dirty="0"/>
          </a:p>
        </p:txBody>
      </p:sp>
    </p:spTree>
    <p:extLst>
      <p:ext uri="{BB962C8B-B14F-4D97-AF65-F5344CB8AC3E}">
        <p14:creationId xmlns:p14="http://schemas.microsoft.com/office/powerpoint/2010/main" val="891657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4.1.5</a:t>
            </a:r>
            <a:r>
              <a:rPr lang="zh-CN" altLang="en-US" b="1" i="0" u="none" strike="noStrike" kern="2200" baseline="0" dirty="0" smtClean="0">
                <a:latin typeface="Times New Roman" panose="02020603050405020304" pitchFamily="18" charset="0"/>
                <a:ea typeface="等线" panose="02010600030101010101" pitchFamily="2" charset="-122"/>
              </a:rPr>
              <a:t> 输入和编辑数据</a:t>
            </a:r>
          </a:p>
        </p:txBody>
      </p:sp>
      <p:sp>
        <p:nvSpPr>
          <p:cNvPr id="3" name="文本占位符 2"/>
          <p:cNvSpPr>
            <a:spLocks noGrp="1"/>
          </p:cNvSpPr>
          <p:nvPr>
            <p:ph type="body" idx="1"/>
          </p:nvPr>
        </p:nvSpPr>
        <p:spPr/>
        <p:txBody>
          <a:bodyPr>
            <a:normAutofit/>
          </a:bodyPr>
          <a:lstStyle/>
          <a:p>
            <a:pPr marR="0" lvl="1" rtl="0"/>
            <a:r>
              <a:rPr lang="en-US" altLang="zh-CN" b="1" i="0" u="none" strike="noStrike" baseline="0" dirty="0" smtClean="0">
                <a:latin typeface="Times New Roman" panose="02020603050405020304" pitchFamily="18" charset="0"/>
                <a:ea typeface="等线" panose="02010600030101010101" pitchFamily="2" charset="-122"/>
              </a:rPr>
              <a:t>1. </a:t>
            </a:r>
            <a:r>
              <a:rPr lang="zh-CN" altLang="en-US" b="1" i="0" u="none" strike="noStrike" baseline="0" dirty="0" smtClean="0">
                <a:latin typeface="Times New Roman" panose="02020603050405020304" pitchFamily="18" charset="0"/>
                <a:ea typeface="等线" panose="02010600030101010101" pitchFamily="2" charset="-122"/>
              </a:rPr>
              <a:t>向单元格输入或编辑数据的常用方式</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a:t>
            </a:r>
            <a:r>
              <a:rPr lang="en-US" altLang="zh-CN" sz="1600" b="1" i="0" u="none" strike="noStrike" baseline="0" dirty="0" smtClean="0">
                <a:latin typeface="等线 Light" panose="02010600030101010101" pitchFamily="2" charset="-122"/>
                <a:ea typeface="等线 Light" panose="02010600030101010101" pitchFamily="2" charset="-122"/>
              </a:rPr>
              <a:t>1</a:t>
            </a:r>
            <a:r>
              <a:rPr lang="zh-CN" altLang="en-US" sz="1600" b="1" i="0" u="none" strike="noStrike" baseline="0" dirty="0" smtClean="0">
                <a:latin typeface="等线 Light" panose="02010600030101010101" pitchFamily="2" charset="-122"/>
                <a:ea typeface="等线 Light" panose="02010600030101010101" pitchFamily="2" charset="-122"/>
              </a:rPr>
              <a:t>）单击需要输入数据的单元格，然后直接输入数据，输入的内容将显示在单元格内和编辑框中。</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a:t>
            </a:r>
            <a:r>
              <a:rPr lang="en-US" altLang="zh-CN" sz="1600" b="1" i="0" u="none" strike="noStrike" baseline="0" dirty="0" smtClean="0">
                <a:latin typeface="等线 Light" panose="02010600030101010101" pitchFamily="2" charset="-122"/>
                <a:ea typeface="等线 Light" panose="02010600030101010101" pitchFamily="2" charset="-122"/>
              </a:rPr>
              <a:t>2</a:t>
            </a:r>
            <a:r>
              <a:rPr lang="zh-CN" altLang="en-US" sz="1600" b="1" i="0" u="none" strike="noStrike" baseline="0" dirty="0" smtClean="0">
                <a:latin typeface="等线 Light" panose="02010600030101010101" pitchFamily="2" charset="-122"/>
                <a:ea typeface="等线 Light" panose="02010600030101010101" pitchFamily="2" charset="-122"/>
              </a:rPr>
              <a:t>）单击单元格，然后单击编辑框，可在编辑框中输入或编辑当前单元格的数据。</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a:t>
            </a:r>
            <a:r>
              <a:rPr lang="en-US" altLang="zh-CN" sz="1600" b="1" i="0" u="none" strike="noStrike" baseline="0" dirty="0" smtClean="0">
                <a:latin typeface="等线 Light" panose="02010600030101010101" pitchFamily="2" charset="-122"/>
                <a:ea typeface="等线 Light" panose="02010600030101010101" pitchFamily="2" charset="-122"/>
              </a:rPr>
              <a:t>3</a:t>
            </a:r>
            <a:r>
              <a:rPr lang="zh-CN" altLang="en-US" sz="1600" b="1" i="0" u="none" strike="noStrike" baseline="0" dirty="0" smtClean="0">
                <a:latin typeface="等线 Light" panose="02010600030101010101" pitchFamily="2" charset="-122"/>
                <a:ea typeface="等线 Light" panose="02010600030101010101" pitchFamily="2" charset="-122"/>
              </a:rPr>
              <a:t>）双击单元格，单元格内将出现光标，移动光标到所需位置，即可进行数据的输入或编辑修改。</a:t>
            </a:r>
          </a:p>
          <a:p>
            <a:pPr marR="0" lvl="2" rtl="0"/>
            <a:r>
              <a:rPr lang="zh-CN" altLang="en-US" sz="1600" b="1" i="0" u="none" strike="noStrike" baseline="0" dirty="0" smtClean="0">
                <a:latin typeface="等线 Light" panose="02010600030101010101" pitchFamily="2" charset="-122"/>
                <a:ea typeface="等线 Light" panose="02010600030101010101" pitchFamily="2" charset="-122"/>
              </a:rPr>
              <a:t>（</a:t>
            </a:r>
            <a:r>
              <a:rPr lang="en-US" altLang="zh-CN" sz="1600" b="1" i="0" u="none" strike="noStrike" baseline="0" dirty="0" smtClean="0">
                <a:latin typeface="等线 Light" panose="02010600030101010101" pitchFamily="2" charset="-122"/>
                <a:ea typeface="等线 Light" panose="02010600030101010101" pitchFamily="2" charset="-122"/>
              </a:rPr>
              <a:t>4</a:t>
            </a:r>
            <a:r>
              <a:rPr lang="zh-CN" altLang="en-US" sz="1600" b="1" i="0" u="none" strike="noStrike" baseline="0" dirty="0" smtClean="0">
                <a:latin typeface="等线 Light" panose="02010600030101010101" pitchFamily="2" charset="-122"/>
                <a:ea typeface="等线 Light" panose="02010600030101010101" pitchFamily="2" charset="-122"/>
              </a:rPr>
              <a:t>）利用记忆功能输入数据：在单元格中输入数据时，还可使用自动记忆功能提高数据的输入效率。在输入数据时，如果数据的起始字符与该列其他单元格中数据的起始字符相同，</a:t>
            </a:r>
            <a:r>
              <a:rPr lang="en-US" altLang="zh-CN" sz="1600" b="1" i="0" u="none" strike="noStrike" baseline="0" dirty="0" smtClean="0">
                <a:latin typeface="等线 Light" panose="02010600030101010101" pitchFamily="2" charset="-122"/>
                <a:ea typeface="等线 Light" panose="02010600030101010101" pitchFamily="2" charset="-122"/>
              </a:rPr>
              <a:t>Excel</a:t>
            </a:r>
            <a:r>
              <a:rPr lang="zh-CN" altLang="en-US" sz="1600" b="1" i="0" u="none" strike="noStrike" baseline="0" dirty="0" smtClean="0">
                <a:latin typeface="等线 Light" panose="02010600030101010101" pitchFamily="2" charset="-122"/>
                <a:ea typeface="等线 Light" panose="02010600030101010101" pitchFamily="2" charset="-122"/>
              </a:rPr>
              <a:t>会自动将符合的数据作为建议显示出来，并将建议部分反白显示。出现建议后，可根据具体情况选择以下操作：若要接受建议，按</a:t>
            </a:r>
            <a:r>
              <a:rPr lang="en-US" altLang="zh-CN" sz="1600" b="1" i="0" u="none" strike="noStrike" baseline="0" dirty="0" smtClean="0">
                <a:latin typeface="等线 Light" panose="02010600030101010101" pitchFamily="2" charset="-122"/>
                <a:ea typeface="等线 Light" panose="02010600030101010101" pitchFamily="2" charset="-122"/>
              </a:rPr>
              <a:t>Enter</a:t>
            </a:r>
            <a:r>
              <a:rPr lang="zh-CN" altLang="en-US" sz="1600" b="1" i="0" u="none" strike="noStrike" baseline="0" dirty="0" smtClean="0">
                <a:latin typeface="等线 Light" panose="02010600030101010101" pitchFamily="2" charset="-122"/>
                <a:ea typeface="等线 Light" panose="02010600030101010101" pitchFamily="2" charset="-122"/>
              </a:rPr>
              <a:t>键，建议的数据会自动被输入；如果不接受建议，则无须理会，继续输入数据，当输入一个与建议不符的字符时，建议会自动消失。</a:t>
            </a:r>
          </a:p>
        </p:txBody>
      </p:sp>
    </p:spTree>
    <p:extLst>
      <p:ext uri="{BB962C8B-B14F-4D97-AF65-F5344CB8AC3E}">
        <p14:creationId xmlns:p14="http://schemas.microsoft.com/office/powerpoint/2010/main" val="2048079036"/>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51</TotalTime>
  <Words>6584</Words>
  <Application>Microsoft Office PowerPoint</Application>
  <PresentationFormat>宽屏</PresentationFormat>
  <Paragraphs>294</Paragraphs>
  <Slides>51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51</vt:i4>
      </vt:variant>
    </vt:vector>
  </HeadingPairs>
  <TitlesOfParts>
    <vt:vector size="63" baseType="lpstr">
      <vt:lpstr>等线</vt:lpstr>
      <vt:lpstr>等线 Light</vt:lpstr>
      <vt:lpstr>方正隶二简体</vt:lpstr>
      <vt:lpstr>方正书宋简体</vt:lpstr>
      <vt:lpstr>宋体</vt:lpstr>
      <vt:lpstr>微软雅黑</vt:lpstr>
      <vt:lpstr>Arial</vt:lpstr>
      <vt:lpstr>Calibri</vt:lpstr>
      <vt:lpstr>Calibri Light</vt:lpstr>
      <vt:lpstr>Times New Roman</vt:lpstr>
      <vt:lpstr>Wingdings</vt:lpstr>
      <vt:lpstr>回顾</vt:lpstr>
      <vt:lpstr>第4章  电子表格系统Excel 2016</vt:lpstr>
      <vt:lpstr>4.1Excel 2016的基本操作</vt:lpstr>
      <vt:lpstr>4.1.2工作簿与工作表</vt:lpstr>
      <vt:lpstr>4.1.3  单元格区域的管理</vt:lpstr>
      <vt:lpstr>4.1.4工作表的管理</vt:lpstr>
      <vt:lpstr>4.1.4工作表的管理</vt:lpstr>
      <vt:lpstr>4.1.4工作表的管理</vt:lpstr>
      <vt:lpstr>4.1.4工作表的管理</vt:lpstr>
      <vt:lpstr>4.1.5 输入和编辑数据</vt:lpstr>
      <vt:lpstr>4.1.5 输入和编辑数据</vt:lpstr>
      <vt:lpstr>4.1.5 输入和编辑数据</vt:lpstr>
      <vt:lpstr>4.1.5 输入和编辑数据</vt:lpstr>
      <vt:lpstr>4.1.5 输入和编辑数据</vt:lpstr>
      <vt:lpstr>4.1.5 输入和编辑数据</vt:lpstr>
      <vt:lpstr>4.1.5 输入和编辑数据</vt:lpstr>
      <vt:lpstr>4.1.6行、列和单元格的管理</vt:lpstr>
      <vt:lpstr>4.1.6行、列和单元格的管理</vt:lpstr>
      <vt:lpstr>4.1.7查找和替换</vt:lpstr>
      <vt:lpstr>4.1.8批注</vt:lpstr>
      <vt:lpstr>4.2  公式与函数</vt:lpstr>
      <vt:lpstr>4.2.1公式</vt:lpstr>
      <vt:lpstr>4.2.1公式</vt:lpstr>
      <vt:lpstr>4.2.1公式</vt:lpstr>
      <vt:lpstr>4.2.2函数</vt:lpstr>
      <vt:lpstr>4.2.2函数</vt:lpstr>
      <vt:lpstr>3. 常用函数介绍</vt:lpstr>
      <vt:lpstr>3. 常用函数介绍</vt:lpstr>
      <vt:lpstr>3. 常用函数介绍</vt:lpstr>
      <vt:lpstr>3. 常用函数介绍</vt:lpstr>
      <vt:lpstr>3. 常用函数介绍</vt:lpstr>
      <vt:lpstr>3. 常用函数介绍</vt:lpstr>
      <vt:lpstr>4.3  格式化工作表</vt:lpstr>
      <vt:lpstr>4.3.2  单元格的行高和列宽</vt:lpstr>
      <vt:lpstr>4.3.3自动套用格式和条件格式</vt:lpstr>
      <vt:lpstr>4.4  数据处理</vt:lpstr>
      <vt:lpstr>4.4.2排序和筛选</vt:lpstr>
      <vt:lpstr>4.4.2排序和筛选</vt:lpstr>
      <vt:lpstr>4.4.3分类汇总</vt:lpstr>
      <vt:lpstr>4.4.4合并计算</vt:lpstr>
      <vt:lpstr>4.4.4合并计算</vt:lpstr>
      <vt:lpstr>4.4.5数据透视表</vt:lpstr>
      <vt:lpstr>4.4.6获取外部数据</vt:lpstr>
      <vt:lpstr>4.4.7模拟分析</vt:lpstr>
      <vt:lpstr>4.5  使用图表</vt:lpstr>
      <vt:lpstr>4.5.1图表简介</vt:lpstr>
      <vt:lpstr>4.5.2 图表的创建与编辑</vt:lpstr>
      <vt:lpstr>4.5.2 图表的创建与编辑</vt:lpstr>
      <vt:lpstr>4.5.3格式化图表</vt:lpstr>
      <vt:lpstr>4.5.4迷你图</vt:lpstr>
      <vt:lpstr>4.6  打  印</vt:lpstr>
      <vt:lpstr>4.6.2页面设置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4.1Excel 2016的基本操作</dc:title>
  <dc:creator>eyi0213@sina.com</dc:creator>
  <cp:lastModifiedBy>eyi0213@sina.com</cp:lastModifiedBy>
  <cp:revision>6</cp:revision>
  <dcterms:created xsi:type="dcterms:W3CDTF">2020-09-03T07:57:19Z</dcterms:created>
  <dcterms:modified xsi:type="dcterms:W3CDTF">2020-09-05T12:40:36Z</dcterms:modified>
</cp:coreProperties>
</file>